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2192000" cy="6858000"/>
  <p:notesSz cx="6858000" cy="9144000"/>
  <p:embeddedFontLst>
    <p:embeddedFont>
      <p:font typeface="HelloFont WenYiHei" panose="02010600030101010101" charset="-122"/>
      <p:regular r:id="rId27"/>
    </p:embeddedFont>
    <p:embeddedFont>
      <p:font typeface="HONOR Sans CN Medium" panose="06000200000000000000" pitchFamily="2" charset="-122"/>
      <p:regular r:id="rId28"/>
    </p:embeddedFont>
    <p:embeddedFont>
      <p:font typeface="OPPOSans B" panose="02010600030101010101" charset="-122"/>
      <p:regular r:id="rId29"/>
    </p:embeddedFont>
    <p:embeddedFont>
      <p:font typeface="OPPOSans H" panose="02010600030101010101" charset="-122"/>
      <p:regular r:id="rId30"/>
    </p:embeddedFont>
    <p:embeddedFont>
      <p:font typeface="OPPOSans R" panose="02010600030101010101" charset="-122"/>
      <p:regular r:id="rId31"/>
    </p:embeddedFont>
    <p:embeddedFont>
      <p:font typeface="Source Han Sans" panose="02010600030101010101" charset="-122"/>
      <p:regular r:id="rId32"/>
    </p:embeddedFont>
    <p:embeddedFont>
      <p:font typeface="Source Han Sans CN Bold" panose="02010600030101010101" charset="-122"/>
      <p:regular r:id="rId33"/>
    </p:embeddedFont>
    <p:embeddedFont>
      <p:font typeface="Cascadia Mono SemiBold" panose="020B0609020000020004" pitchFamily="49" charset="0"/>
      <p:bold r:id="rId34"/>
      <p:boldItalic r:id="rId3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42" d="100"/>
          <a:sy n="142" d="100"/>
        </p:scale>
        <p:origin x="792"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FAFBFC">
                <a:alpha val="100000"/>
              </a:srgbClr>
            </a:gs>
            <a:gs pos="50400">
              <a:schemeClr val="bg1"/>
            </a:gs>
            <a:gs pos="96800">
              <a:srgbClr val="FAFBFC">
                <a:alpha val="100000"/>
              </a:srgbClr>
            </a:gs>
          </a:gsLst>
          <a:lin ang="2700000" scaled="0"/>
        </a:gra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blip>
          <a:srcRect/>
          <a:stretch>
            <a:fillRect/>
          </a:stretch>
        </p:blipFill>
        <p:spPr>
          <a:xfrm>
            <a:off x="0" y="0"/>
            <a:ext cx="12192000" cy="6858000"/>
          </a:xfrm>
          <a:prstGeom prst="rect">
            <a:avLst/>
          </a:prstGeom>
          <a:noFill/>
          <a:ln>
            <a:noFill/>
          </a:ln>
        </p:spPr>
      </p:pic>
      <p:sp>
        <p:nvSpPr>
          <p:cNvPr id="3" name="标题 1"/>
          <p:cNvSpPr txBox="1"/>
          <p:nvPr/>
        </p:nvSpPr>
        <p:spPr>
          <a:xfrm>
            <a:off x="1143634" y="1045814"/>
            <a:ext cx="9904732" cy="4362765"/>
          </a:xfrm>
          <a:prstGeom prst="roundRect">
            <a:avLst>
              <a:gd name="adj" fmla="val 6410"/>
            </a:avLst>
          </a:prstGeom>
          <a:solidFill>
            <a:srgbClr val="FFFFFF">
              <a:alpha val="80000"/>
            </a:srgbClr>
          </a:solidFill>
          <a:ln w="78908" cap="flat">
            <a:noFill/>
            <a:miter/>
          </a:ln>
        </p:spPr>
        <p:txBody>
          <a:bodyPr vert="horz" wrap="square" lIns="91440" tIns="45720" rIns="91440" bIns="45720" rtlCol="0" anchor="ctr"/>
          <a:lstStyle/>
          <a:p>
            <a:pPr algn="l">
              <a:lnSpc>
                <a:spcPct val="110000"/>
              </a:lnSpc>
            </a:pPr>
            <a:endParaRPr kumimoji="1" lang="zh-CN" altLang="en-US"/>
          </a:p>
        </p:txBody>
      </p:sp>
      <p:sp>
        <p:nvSpPr>
          <p:cNvPr id="4" name="标题 1"/>
          <p:cNvSpPr txBox="1"/>
          <p:nvPr/>
        </p:nvSpPr>
        <p:spPr>
          <a:xfrm rot="10800000" flipV="1">
            <a:off x="2862995" y="4621285"/>
            <a:ext cx="6546380" cy="477418"/>
          </a:xfrm>
          <a:prstGeom prst="roundRect">
            <a:avLst>
              <a:gd name="adj" fmla="val 50000"/>
            </a:avLst>
          </a:prstGeom>
          <a:solidFill>
            <a:schemeClr val="accent1"/>
          </a:solidFill>
          <a:ln w="21930" cap="flat">
            <a:noFill/>
            <a:miter/>
          </a:ln>
        </p:spPr>
        <p:txBody>
          <a:bodyPr vert="horz" wrap="square" lIns="91440" tIns="45720" rIns="91440" bIns="45720" rtlCol="0" anchor="ctr"/>
          <a:lstStyle/>
          <a:p>
            <a:pPr algn="ctr">
              <a:lnSpc>
                <a:spcPct val="110000"/>
              </a:lnSpc>
            </a:pPr>
            <a:r>
              <a:rPr kumimoji="1" lang="en-US" altLang="zh-CN" sz="2000">
                <a:ln w="12700">
                  <a:noFill/>
                </a:ln>
                <a:solidFill>
                  <a:srgbClr val="FFFFFF">
                    <a:alpha val="100000"/>
                  </a:srgbClr>
                </a:solidFill>
                <a:latin typeface="OPPOSans R"/>
                <a:ea typeface="OPPOSans R"/>
                <a:cs typeface="OPPOSans R"/>
              </a:rPr>
              <a:t>
</a:t>
            </a:r>
            <a:endParaRPr kumimoji="1" lang="zh-CN" altLang="en-US"/>
          </a:p>
        </p:txBody>
      </p:sp>
      <p:sp>
        <p:nvSpPr>
          <p:cNvPr id="5" name="标题 1"/>
          <p:cNvSpPr txBox="1"/>
          <p:nvPr/>
        </p:nvSpPr>
        <p:spPr>
          <a:xfrm>
            <a:off x="3597060" y="4618929"/>
            <a:ext cx="5120192" cy="307777"/>
          </a:xfrm>
          <a:prstGeom prst="rect">
            <a:avLst/>
          </a:prstGeom>
          <a:noFill/>
          <a:ln>
            <a:noFill/>
          </a:ln>
        </p:spPr>
        <p:txBody>
          <a:bodyPr vert="horz" wrap="square" lIns="91440" tIns="45720" rIns="91440" bIns="45720" rtlCol="0" anchor="t"/>
          <a:lstStyle/>
          <a:p>
            <a:pPr algn="ctr">
              <a:lnSpc>
                <a:spcPct val="110000"/>
              </a:lnSpc>
            </a:pPr>
            <a:r>
              <a:rPr kumimoji="1" lang="en-US" altLang="zh-CN" sz="2400" dirty="0" err="1">
                <a:solidFill>
                  <a:schemeClr val="bg1"/>
                </a:solidFill>
                <a:latin typeface="HONOR Sans CN Medium" panose="06000200000000000000" pitchFamily="2" charset="-122"/>
                <a:ea typeface="HONOR Sans CN Medium" panose="06000200000000000000" pitchFamily="2" charset="-122"/>
              </a:rPr>
              <a:t>OpenRank</a:t>
            </a:r>
            <a:r>
              <a:rPr kumimoji="1" lang="zh-CN" altLang="en-US" sz="2400" dirty="0">
                <a:solidFill>
                  <a:schemeClr val="bg1"/>
                </a:solidFill>
                <a:latin typeface="HONOR Sans CN Medium" panose="06000200000000000000" pitchFamily="2" charset="-122"/>
                <a:ea typeface="HONOR Sans CN Medium" panose="06000200000000000000" pitchFamily="2" charset="-122"/>
              </a:rPr>
              <a:t>杯</a:t>
            </a:r>
          </a:p>
        </p:txBody>
      </p:sp>
      <p:sp>
        <p:nvSpPr>
          <p:cNvPr id="6" name="标题 1"/>
          <p:cNvSpPr txBox="1"/>
          <p:nvPr/>
        </p:nvSpPr>
        <p:spPr>
          <a:xfrm flipH="1">
            <a:off x="9859432" y="4507645"/>
            <a:ext cx="1256463" cy="1256463"/>
          </a:xfrm>
          <a:prstGeom prst="ellipse">
            <a:avLst/>
          </a:prstGeom>
          <a:gradFill>
            <a:gsLst>
              <a:gs pos="25000">
                <a:schemeClr val="accent1">
                  <a:lumMod val="60000"/>
                  <a:lumOff val="40000"/>
                </a:schemeClr>
              </a:gs>
              <a:gs pos="50400">
                <a:schemeClr val="accent2"/>
              </a:gs>
              <a:gs pos="87000">
                <a:schemeClr val="accent3"/>
              </a:gs>
              <a:gs pos="94828">
                <a:schemeClr val="bg1"/>
              </a:gs>
            </a:gsLst>
            <a:path path="circle">
              <a:fillToRect l="100000" b="100000"/>
            </a:path>
            <a:tileRect t="-100000" r="-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H="1">
            <a:off x="878725" y="738766"/>
            <a:ext cx="1256463" cy="1256463"/>
          </a:xfrm>
          <a:prstGeom prst="donut">
            <a:avLst/>
          </a:prstGeom>
          <a:gradFill>
            <a:gsLst>
              <a:gs pos="25000">
                <a:schemeClr val="accent1">
                  <a:lumMod val="60000"/>
                  <a:lumOff val="40000"/>
                </a:schemeClr>
              </a:gs>
              <a:gs pos="50400">
                <a:schemeClr val="accent2"/>
              </a:gs>
              <a:gs pos="87000">
                <a:schemeClr val="accent3"/>
              </a:gs>
              <a:gs pos="94828">
                <a:schemeClr val="bg1"/>
              </a:gs>
            </a:gsLst>
            <a:path path="circle">
              <a:fillToRect l="100000" b="100000"/>
            </a:path>
            <a:tileRect t="-100000" r="-10000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8" name="图片 7"/>
          <p:cNvPicPr>
            <a:picLocks noChangeAspect="1"/>
          </p:cNvPicPr>
          <p:nvPr/>
        </p:nvPicPr>
        <p:blipFill>
          <a:blip r:embed="rId2">
            <a:alphaModFix/>
          </a:blip>
          <a:srcRect l="4138" t="70795" r="70968" b="447"/>
          <a:stretch>
            <a:fillRect/>
          </a:stretch>
        </p:blipFill>
        <p:spPr>
          <a:xfrm>
            <a:off x="464965" y="4858091"/>
            <a:ext cx="3035030" cy="1964987"/>
          </a:xfrm>
          <a:custGeom>
            <a:avLst/>
            <a:gdLst>
              <a:gd name="connsiteX0" fmla="*/ 1459149 w 3035030"/>
              <a:gd name="connsiteY0" fmla="*/ 0 h 1964987"/>
              <a:gd name="connsiteX1" fmla="*/ 3035030 w 3035030"/>
              <a:gd name="connsiteY1" fmla="*/ 700391 h 1964987"/>
              <a:gd name="connsiteX2" fmla="*/ 2645923 w 3035030"/>
              <a:gd name="connsiteY2" fmla="*/ 1945532 h 1964987"/>
              <a:gd name="connsiteX3" fmla="*/ 0 w 3035030"/>
              <a:gd name="connsiteY3" fmla="*/ 1964987 h 1964987"/>
              <a:gd name="connsiteX4" fmla="*/ 739302 w 3035030"/>
              <a:gd name="connsiteY4" fmla="*/ 525293 h 1964987"/>
            </a:gdLst>
            <a:ahLst/>
            <a:cxnLst/>
            <a:rect l="l" t="t" r="r" b="b"/>
            <a:pathLst>
              <a:path w="3035030" h="1964987">
                <a:moveTo>
                  <a:pt x="1459149" y="0"/>
                </a:moveTo>
                <a:lnTo>
                  <a:pt x="3035030" y="700391"/>
                </a:lnTo>
                <a:lnTo>
                  <a:pt x="2645923" y="1945532"/>
                </a:lnTo>
                <a:lnTo>
                  <a:pt x="0" y="1964987"/>
                </a:lnTo>
                <a:lnTo>
                  <a:pt x="739302" y="525293"/>
                </a:lnTo>
                <a:close/>
              </a:path>
            </a:pathLst>
          </a:custGeom>
          <a:noFill/>
          <a:ln>
            <a:noFill/>
          </a:ln>
        </p:spPr>
      </p:pic>
      <p:sp>
        <p:nvSpPr>
          <p:cNvPr id="9" name="标题 1"/>
          <p:cNvSpPr txBox="1"/>
          <p:nvPr/>
        </p:nvSpPr>
        <p:spPr>
          <a:xfrm>
            <a:off x="4294486" y="5831085"/>
            <a:ext cx="1538755" cy="369332"/>
          </a:xfrm>
          <a:prstGeom prst="roundRect">
            <a:avLst>
              <a:gd name="adj" fmla="val 50000"/>
            </a:avLst>
          </a:prstGeom>
          <a:solidFill>
            <a:schemeClr val="bg1"/>
          </a:solidFill>
          <a:ln w="12700" cap="sq">
            <a:solidFill>
              <a:schemeClr val="accent1">
                <a:lumMod val="75000"/>
                <a:alpha val="100000"/>
              </a:schemeClr>
            </a:solidFill>
          </a:ln>
        </p:spPr>
        <p:txBody>
          <a:bodyPr vert="horz" wrap="square" lIns="91440" tIns="45720" rIns="91440" bIns="45720" rtlCol="0" anchor="ctr"/>
          <a:lstStyle/>
          <a:p>
            <a:pPr algn="r">
              <a:lnSpc>
                <a:spcPct val="110000"/>
              </a:lnSpc>
            </a:pPr>
            <a:endParaRPr kumimoji="1" lang="zh-CN" altLang="en-US"/>
          </a:p>
        </p:txBody>
      </p:sp>
      <p:sp>
        <p:nvSpPr>
          <p:cNvPr id="11" name="标题 1"/>
          <p:cNvSpPr txBox="1"/>
          <p:nvPr/>
        </p:nvSpPr>
        <p:spPr>
          <a:xfrm>
            <a:off x="2802699" y="5831085"/>
            <a:ext cx="1925487" cy="369332"/>
          </a:xfrm>
          <a:prstGeom prst="roundRect">
            <a:avLst>
              <a:gd name="adj" fmla="val 50000"/>
            </a:avLst>
          </a:prstGeom>
          <a:solidFill>
            <a:schemeClr val="accent1"/>
          </a:solidFill>
          <a:ln w="12700" cap="sq">
            <a:solidFill>
              <a:schemeClr val="accent1">
                <a:lumMod val="75000"/>
                <a:alpha val="100000"/>
              </a:schemeClr>
            </a:solidFill>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4026843" y="5812186"/>
            <a:ext cx="1538755" cy="369332"/>
          </a:xfrm>
          <a:prstGeom prst="rect">
            <a:avLst/>
          </a:prstGeom>
          <a:noFill/>
          <a:ln cap="sq">
            <a:noFill/>
          </a:ln>
        </p:spPr>
        <p:txBody>
          <a:bodyPr vert="horz" wrap="square" lIns="91440" tIns="45720" rIns="91440" bIns="45720" rtlCol="0" anchor="ctr"/>
          <a:lstStyle/>
          <a:p>
            <a:pPr algn="r">
              <a:lnSpc>
                <a:spcPct val="110000"/>
              </a:lnSpc>
            </a:pPr>
            <a:r>
              <a:rPr kumimoji="1" lang="zh-CN" altLang="en-US" dirty="0">
                <a:ln w="12700">
                  <a:noFill/>
                </a:ln>
                <a:solidFill>
                  <a:srgbClr val="262626">
                    <a:alpha val="100000"/>
                  </a:srgbClr>
                </a:solidFill>
                <a:latin typeface="OPPOSans R"/>
                <a:ea typeface="OPPOSans R"/>
              </a:rPr>
              <a:t>孙嘉</a:t>
            </a:r>
            <a:endParaRPr kumimoji="1" lang="zh-CN" altLang="en-US" dirty="0"/>
          </a:p>
        </p:txBody>
      </p:sp>
      <p:sp>
        <p:nvSpPr>
          <p:cNvPr id="15" name="标题 1"/>
          <p:cNvSpPr txBox="1"/>
          <p:nvPr/>
        </p:nvSpPr>
        <p:spPr>
          <a:xfrm>
            <a:off x="2803895" y="5826852"/>
            <a:ext cx="1925487" cy="369332"/>
          </a:xfrm>
          <a:prstGeom prst="homePlate">
            <a:avLst/>
          </a:prstGeom>
          <a:noFill/>
          <a:ln cap="sq">
            <a:noFill/>
          </a:ln>
        </p:spPr>
        <p:txBody>
          <a:bodyPr vert="horz" wrap="square" lIns="91440" tIns="45720" rIns="91440" bIns="45720" rtlCol="0" anchor="ctr"/>
          <a:lstStyle/>
          <a:p>
            <a:pPr algn="ctr">
              <a:lnSpc>
                <a:spcPct val="110000"/>
              </a:lnSpc>
            </a:pPr>
            <a:r>
              <a:rPr kumimoji="1" lang="en-US" altLang="zh-CN" sz="1800">
                <a:ln w="12700">
                  <a:noFill/>
                </a:ln>
                <a:solidFill>
                  <a:srgbClr val="FFFFFF">
                    <a:alpha val="100000"/>
                  </a:srgbClr>
                </a:solidFill>
                <a:latin typeface="OPPOSans R"/>
                <a:ea typeface="OPPOSans R"/>
                <a:cs typeface="OPPOSans R"/>
              </a:rPr>
              <a:t>汇报人</a:t>
            </a:r>
            <a:endParaRPr kumimoji="1" lang="zh-CN" altLang="en-US"/>
          </a:p>
        </p:txBody>
      </p:sp>
      <p:pic>
        <p:nvPicPr>
          <p:cNvPr id="17" name="图片 16"/>
          <p:cNvPicPr>
            <a:picLocks noChangeAspect="1"/>
          </p:cNvPicPr>
          <p:nvPr/>
        </p:nvPicPr>
        <p:blipFill>
          <a:blip r:embed="rId2">
            <a:alphaModFix/>
          </a:blip>
          <a:srcRect l="90000" t="26383" b="38723"/>
          <a:stretch>
            <a:fillRect/>
          </a:stretch>
        </p:blipFill>
        <p:spPr>
          <a:xfrm>
            <a:off x="10739336" y="1351110"/>
            <a:ext cx="1452665" cy="2851239"/>
          </a:xfrm>
          <a:custGeom>
            <a:avLst/>
            <a:gdLst>
              <a:gd name="connsiteX0" fmla="*/ 1196502 w 1219201"/>
              <a:gd name="connsiteY0" fmla="*/ 0 h 2393004"/>
              <a:gd name="connsiteX1" fmla="*/ 1219201 w 1219201"/>
              <a:gd name="connsiteY1" fmla="*/ 1146 h 2393004"/>
              <a:gd name="connsiteX2" fmla="*/ 1219201 w 1219201"/>
              <a:gd name="connsiteY2" fmla="*/ 2391858 h 2393004"/>
              <a:gd name="connsiteX3" fmla="*/ 1196502 w 1219201"/>
              <a:gd name="connsiteY3" fmla="*/ 2393004 h 2393004"/>
              <a:gd name="connsiteX4" fmla="*/ 0 w 1219201"/>
              <a:gd name="connsiteY4" fmla="*/ 1196502 h 2393004"/>
              <a:gd name="connsiteX5" fmla="*/ 1196502 w 1219201"/>
              <a:gd name="connsiteY5" fmla="*/ 0 h 2393004"/>
            </a:gdLst>
            <a:ahLst/>
            <a:cxnLst/>
            <a:rect l="l" t="t" r="r" b="b"/>
            <a:pathLst>
              <a:path w="1219201" h="2393004">
                <a:moveTo>
                  <a:pt x="1196502" y="0"/>
                </a:moveTo>
                <a:lnTo>
                  <a:pt x="1219201" y="1146"/>
                </a:lnTo>
                <a:lnTo>
                  <a:pt x="1219201" y="2391858"/>
                </a:lnTo>
                <a:lnTo>
                  <a:pt x="1196502" y="2393004"/>
                </a:lnTo>
                <a:cubicBezTo>
                  <a:pt x="535692" y="2393004"/>
                  <a:pt x="0" y="1857312"/>
                  <a:pt x="0" y="1196502"/>
                </a:cubicBezTo>
                <a:cubicBezTo>
                  <a:pt x="0" y="535692"/>
                  <a:pt x="535692" y="0"/>
                  <a:pt x="1196502" y="0"/>
                </a:cubicBezTo>
                <a:close/>
              </a:path>
            </a:pathLst>
          </a:custGeom>
          <a:noFill/>
          <a:ln>
            <a:noFill/>
          </a:ln>
        </p:spPr>
      </p:pic>
      <p:pic>
        <p:nvPicPr>
          <p:cNvPr id="18" name="图片 17"/>
          <p:cNvPicPr>
            <a:picLocks noChangeAspect="1"/>
          </p:cNvPicPr>
          <p:nvPr/>
        </p:nvPicPr>
        <p:blipFill>
          <a:blip r:embed="rId2">
            <a:alphaModFix/>
          </a:blip>
          <a:srcRect l="4138" t="70795" r="70968" b="447"/>
          <a:stretch>
            <a:fillRect/>
          </a:stretch>
        </p:blipFill>
        <p:spPr>
          <a:xfrm flipH="1" flipV="1">
            <a:off x="6898463" y="0"/>
            <a:ext cx="1324924" cy="857803"/>
          </a:xfrm>
          <a:custGeom>
            <a:avLst/>
            <a:gdLst>
              <a:gd name="connsiteX0" fmla="*/ 1459149 w 3035030"/>
              <a:gd name="connsiteY0" fmla="*/ 0 h 1964987"/>
              <a:gd name="connsiteX1" fmla="*/ 3035030 w 3035030"/>
              <a:gd name="connsiteY1" fmla="*/ 700391 h 1964987"/>
              <a:gd name="connsiteX2" fmla="*/ 2645923 w 3035030"/>
              <a:gd name="connsiteY2" fmla="*/ 1945532 h 1964987"/>
              <a:gd name="connsiteX3" fmla="*/ 0 w 3035030"/>
              <a:gd name="connsiteY3" fmla="*/ 1964987 h 1964987"/>
              <a:gd name="connsiteX4" fmla="*/ 739302 w 3035030"/>
              <a:gd name="connsiteY4" fmla="*/ 525293 h 1964987"/>
            </a:gdLst>
            <a:ahLst/>
            <a:cxnLst/>
            <a:rect l="l" t="t" r="r" b="b"/>
            <a:pathLst>
              <a:path w="3035030" h="1964987">
                <a:moveTo>
                  <a:pt x="1459149" y="0"/>
                </a:moveTo>
                <a:lnTo>
                  <a:pt x="3035030" y="700391"/>
                </a:lnTo>
                <a:lnTo>
                  <a:pt x="2645923" y="1945532"/>
                </a:lnTo>
                <a:lnTo>
                  <a:pt x="0" y="1964987"/>
                </a:lnTo>
                <a:lnTo>
                  <a:pt x="739302" y="525293"/>
                </a:lnTo>
                <a:close/>
              </a:path>
            </a:pathLst>
          </a:custGeom>
          <a:noFill/>
          <a:ln>
            <a:noFill/>
          </a:ln>
        </p:spPr>
      </p:pic>
      <p:sp>
        <p:nvSpPr>
          <p:cNvPr id="19" name="标题 1"/>
          <p:cNvSpPr txBox="1"/>
          <p:nvPr/>
        </p:nvSpPr>
        <p:spPr>
          <a:xfrm>
            <a:off x="3079478" y="4837135"/>
            <a:ext cx="696685" cy="4571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3873228" y="4837135"/>
            <a:ext cx="696685" cy="4571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7702457" y="4837135"/>
            <a:ext cx="696685" cy="4571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8496207" y="4837135"/>
            <a:ext cx="696685" cy="4571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flipH="1">
            <a:off x="1982480" y="1977420"/>
            <a:ext cx="939844" cy="939844"/>
          </a:xfrm>
          <a:prstGeom prst="rect">
            <a:avLst/>
          </a:prstGeom>
          <a:gradFill>
            <a:gsLst>
              <a:gs pos="25000">
                <a:schemeClr val="accent1">
                  <a:lumMod val="60000"/>
                  <a:lumOff val="40000"/>
                </a:schemeClr>
              </a:gs>
              <a:gs pos="100000">
                <a:schemeClr val="bg1">
                  <a:alpha val="0"/>
                </a:schemeClr>
              </a:gs>
            </a:gsLst>
            <a:path path="circle">
              <a:fillToRect l="100000" b="100000"/>
            </a:path>
            <a:tileRect t="-100000" r="-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flipV="1">
            <a:off x="9592925" y="3513289"/>
            <a:ext cx="842568" cy="842568"/>
          </a:xfrm>
          <a:prstGeom prst="rect">
            <a:avLst/>
          </a:prstGeom>
          <a:gradFill>
            <a:gsLst>
              <a:gs pos="25000">
                <a:schemeClr val="accent1">
                  <a:lumMod val="60000"/>
                  <a:lumOff val="40000"/>
                </a:schemeClr>
              </a:gs>
              <a:gs pos="100000">
                <a:schemeClr val="bg1">
                  <a:alpha val="0"/>
                </a:schemeClr>
              </a:gs>
            </a:gsLst>
            <a:path path="circle">
              <a:fillToRect l="100000" b="100000"/>
            </a:path>
            <a:tileRect t="-100000" r="-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4896667" y="854656"/>
            <a:ext cx="2398666" cy="579822"/>
          </a:xfrm>
          <a:prstGeom prst="roundRect">
            <a:avLst>
              <a:gd name="adj" fmla="val 50000"/>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dirty="0"/>
          </a:p>
        </p:txBody>
      </p:sp>
      <p:sp>
        <p:nvSpPr>
          <p:cNvPr id="27" name="标题 1"/>
          <p:cNvSpPr txBox="1"/>
          <p:nvPr/>
        </p:nvSpPr>
        <p:spPr>
          <a:xfrm>
            <a:off x="5456269" y="1622413"/>
            <a:ext cx="1279462" cy="553998"/>
          </a:xfrm>
          <a:prstGeom prst="rect">
            <a:avLst/>
          </a:prstGeom>
          <a:noFill/>
          <a:ln>
            <a:noFill/>
          </a:ln>
        </p:spPr>
        <p:txBody>
          <a:bodyPr vert="horz" wrap="square" lIns="36000" tIns="45720" rIns="36000" bIns="45720" rtlCol="0" anchor="t"/>
          <a:lstStyle/>
          <a:p>
            <a:pPr algn="ctr">
              <a:lnSpc>
                <a:spcPct val="110000"/>
              </a:lnSpc>
            </a:pPr>
            <a:r>
              <a:rPr kumimoji="1" lang="en-US" altLang="zh-CN" sz="3000" dirty="0">
                <a:ln w="12700">
                  <a:noFill/>
                </a:ln>
                <a:solidFill>
                  <a:srgbClr val="2C75FF">
                    <a:alpha val="100000"/>
                  </a:srgbClr>
                </a:solidFill>
                <a:latin typeface="OPPOSans H"/>
                <a:ea typeface="OPPOSans H"/>
                <a:cs typeface="OPPOSans H"/>
              </a:rPr>
              <a:t>2024</a:t>
            </a:r>
            <a:endParaRPr kumimoji="1" lang="zh-CN" altLang="en-US" dirty="0"/>
          </a:p>
        </p:txBody>
      </p:sp>
      <p:sp>
        <p:nvSpPr>
          <p:cNvPr id="28" name="标题 1"/>
          <p:cNvSpPr txBox="1"/>
          <p:nvPr/>
        </p:nvSpPr>
        <p:spPr>
          <a:xfrm>
            <a:off x="1990725" y="2325656"/>
            <a:ext cx="8210550" cy="2028889"/>
          </a:xfrm>
          <a:prstGeom prst="rect">
            <a:avLst/>
          </a:prstGeom>
          <a:noFill/>
          <a:ln>
            <a:noFill/>
          </a:ln>
        </p:spPr>
        <p:txBody>
          <a:bodyPr vert="horz" wrap="square" lIns="36000" tIns="45720" rIns="36000" bIns="45720" rtlCol="0" anchor="ctr"/>
          <a:lstStyle/>
          <a:p>
            <a:pPr algn="ctr">
              <a:lnSpc>
                <a:spcPct val="130000"/>
              </a:lnSpc>
            </a:pPr>
            <a:r>
              <a:rPr kumimoji="1" lang="en-US" altLang="zh-CN" sz="5200">
                <a:ln w="12700">
                  <a:noFill/>
                </a:ln>
                <a:solidFill>
                  <a:srgbClr val="262626">
                    <a:alpha val="100000"/>
                  </a:srgbClr>
                </a:solidFill>
                <a:latin typeface="OPPOSans H"/>
                <a:ea typeface="OPPOSans H"/>
                <a:cs typeface="OPPOSans H"/>
              </a:rPr>
              <a:t>时序数据驱动的安全漏洞管理工具</a:t>
            </a:r>
            <a:endParaRPr kumimoji="1" lang="zh-CN" altLang="en-US"/>
          </a:p>
        </p:txBody>
      </p:sp>
      <p:sp>
        <p:nvSpPr>
          <p:cNvPr id="29" name="文本框 28">
            <a:extLst>
              <a:ext uri="{FF2B5EF4-FFF2-40B4-BE49-F238E27FC236}">
                <a16:creationId xmlns:a16="http://schemas.microsoft.com/office/drawing/2014/main" id="{855958AC-ABB8-7970-CA47-9472BC53952B}"/>
              </a:ext>
            </a:extLst>
          </p:cNvPr>
          <p:cNvSpPr txBox="1"/>
          <p:nvPr/>
        </p:nvSpPr>
        <p:spPr>
          <a:xfrm>
            <a:off x="5377354" y="883735"/>
            <a:ext cx="1772991" cy="523220"/>
          </a:xfrm>
          <a:prstGeom prst="rect">
            <a:avLst/>
          </a:prstGeom>
          <a:noFill/>
        </p:spPr>
        <p:txBody>
          <a:bodyPr wrap="square" rtlCol="0">
            <a:spAutoFit/>
          </a:bodyPr>
          <a:lstStyle/>
          <a:p>
            <a:r>
              <a:rPr lang="en-US" altLang="zh-CN" sz="2800" dirty="0">
                <a:solidFill>
                  <a:schemeClr val="bg1"/>
                </a:solidFill>
                <a:latin typeface="Cascadia Mono SemiBold" panose="020B0609020000020004" pitchFamily="49" charset="0"/>
                <a:ea typeface="Cascadia Mono SemiBold" panose="020B0609020000020004" pitchFamily="49" charset="0"/>
                <a:cs typeface="Cascadia Mono SemiBold" panose="020B0609020000020004" pitchFamily="49" charset="0"/>
              </a:rPr>
              <a:t>wisdom</a:t>
            </a:r>
            <a:endParaRPr lang="zh-CN" altLang="en-US" sz="2800" dirty="0">
              <a:solidFill>
                <a:schemeClr val="bg1"/>
              </a:solidFill>
              <a:latin typeface="Cascadia Mono SemiBold" panose="020B0609020000020004" pitchFamily="49" charset="0"/>
              <a:cs typeface="Cascadia Mono SemiBold" panose="020B0609020000020004" pitchFamily="49"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AFBFC">
                <a:alpha val="100000"/>
              </a:srgbClr>
            </a:gs>
            <a:gs pos="50400">
              <a:schemeClr val="bg1"/>
            </a:gs>
            <a:gs pos="96800">
              <a:srgbClr val="FAFBFC">
                <a:alpha val="100000"/>
              </a:srgbClr>
            </a:gs>
          </a:gsLst>
          <a:lin ang="2700000" scaled="0"/>
        </a:gra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blip>
          <a:srcRect/>
          <a:stretch>
            <a:fillRect/>
          </a:stretch>
        </p:blipFill>
        <p:spPr>
          <a:xfrm flipH="1">
            <a:off x="0" y="0"/>
            <a:ext cx="12192000" cy="6858000"/>
          </a:xfrm>
          <a:prstGeom prst="rect">
            <a:avLst/>
          </a:prstGeom>
          <a:noFill/>
          <a:ln>
            <a:noFill/>
          </a:ln>
        </p:spPr>
      </p:pic>
      <p:sp>
        <p:nvSpPr>
          <p:cNvPr id="3" name="标题 1"/>
          <p:cNvSpPr txBox="1"/>
          <p:nvPr/>
        </p:nvSpPr>
        <p:spPr>
          <a:xfrm>
            <a:off x="1143634" y="1038427"/>
            <a:ext cx="9904732" cy="4362765"/>
          </a:xfrm>
          <a:prstGeom prst="roundRect">
            <a:avLst/>
          </a:prstGeom>
          <a:solidFill>
            <a:srgbClr val="FFFFFF">
              <a:alpha val="80000"/>
            </a:srgbClr>
          </a:solidFill>
          <a:ln w="78908" cap="flat">
            <a:noFill/>
            <a:miter/>
          </a:ln>
        </p:spPr>
        <p:txBody>
          <a:bodyPr vert="horz" wrap="square" lIns="91440" tIns="45720" rIns="91440" bIns="45720" rtlCol="0" anchor="ctr"/>
          <a:lstStyle/>
          <a:p>
            <a:pPr algn="l">
              <a:lnSpc>
                <a:spcPct val="110000"/>
              </a:lnSpc>
            </a:pPr>
            <a:endParaRPr kumimoji="1" lang="zh-CN" altLang="en-US"/>
          </a:p>
        </p:txBody>
      </p:sp>
      <p:sp>
        <p:nvSpPr>
          <p:cNvPr id="4" name="标题 1"/>
          <p:cNvSpPr txBox="1"/>
          <p:nvPr/>
        </p:nvSpPr>
        <p:spPr>
          <a:xfrm rot="10800000" flipV="1">
            <a:off x="2822810" y="4631582"/>
            <a:ext cx="6546380" cy="477418"/>
          </a:xfrm>
          <a:prstGeom prst="roundRect">
            <a:avLst>
              <a:gd name="adj" fmla="val 50000"/>
            </a:avLst>
          </a:prstGeom>
          <a:solidFill>
            <a:schemeClr val="accent1"/>
          </a:solidFill>
          <a:ln w="21930" cap="flat">
            <a:noFill/>
            <a:miter/>
          </a:ln>
        </p:spPr>
        <p:txBody>
          <a:bodyPr vert="horz" wrap="square" lIns="91440" tIns="45720" rIns="91440" bIns="45720" rtlCol="0" anchor="ctr"/>
          <a:lstStyle/>
          <a:p>
            <a:pPr algn="ctr">
              <a:lnSpc>
                <a:spcPct val="110000"/>
              </a:lnSpc>
            </a:pPr>
            <a:r>
              <a:rPr kumimoji="1" lang="en-US" altLang="zh-CN" sz="2000">
                <a:ln w="12700">
                  <a:noFill/>
                </a:ln>
                <a:solidFill>
                  <a:srgbClr val="FFFFFF">
                    <a:alpha val="100000"/>
                  </a:srgbClr>
                </a:solidFill>
                <a:latin typeface="OPPOSans R"/>
                <a:ea typeface="OPPOSans R"/>
                <a:cs typeface="OPPOSans R"/>
              </a:rPr>
              <a:t>
</a:t>
            </a:r>
            <a:endParaRPr kumimoji="1" lang="zh-CN" altLang="en-US"/>
          </a:p>
        </p:txBody>
      </p:sp>
      <p:sp>
        <p:nvSpPr>
          <p:cNvPr id="5" name="标题 1"/>
          <p:cNvSpPr txBox="1"/>
          <p:nvPr/>
        </p:nvSpPr>
        <p:spPr>
          <a:xfrm>
            <a:off x="4896667" y="854656"/>
            <a:ext cx="2398666" cy="579822"/>
          </a:xfrm>
          <a:prstGeom prst="roundRect">
            <a:avLst>
              <a:gd name="adj" fmla="val 50000"/>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3535904" y="4687616"/>
            <a:ext cx="5120192" cy="307777"/>
          </a:xfrm>
          <a:prstGeom prst="rect">
            <a:avLst/>
          </a:prstGeom>
          <a:noFill/>
          <a:ln>
            <a:noFill/>
          </a:ln>
        </p:spPr>
        <p:txBody>
          <a:bodyPr vert="horz" wrap="square" lIns="91440" tIns="45720" rIns="91440" bIns="45720" rtlCol="0" anchor="t"/>
          <a:lstStyle/>
          <a:p>
            <a:pPr algn="ctr">
              <a:lnSpc>
                <a:spcPct val="110000"/>
              </a:lnSpc>
            </a:pPr>
            <a:endParaRPr kumimoji="1" lang="zh-CN" altLang="en-US" dirty="0"/>
          </a:p>
        </p:txBody>
      </p:sp>
      <p:sp>
        <p:nvSpPr>
          <p:cNvPr id="8" name="标题 1"/>
          <p:cNvSpPr txBox="1"/>
          <p:nvPr/>
        </p:nvSpPr>
        <p:spPr>
          <a:xfrm>
            <a:off x="2822810" y="2819252"/>
            <a:ext cx="6546380" cy="1698722"/>
          </a:xfrm>
          <a:prstGeom prst="rect">
            <a:avLst/>
          </a:prstGeom>
          <a:noFill/>
          <a:ln w="12700" cap="sq">
            <a:noFill/>
            <a:miter/>
          </a:ln>
        </p:spPr>
        <p:txBody>
          <a:bodyPr vert="horz" wrap="square" lIns="91440" tIns="45720" rIns="91440" bIns="45720" rtlCol="0" anchor="ctr"/>
          <a:lstStyle/>
          <a:p>
            <a:pPr algn="ctr">
              <a:lnSpc>
                <a:spcPct val="130000"/>
              </a:lnSpc>
            </a:pPr>
            <a:r>
              <a:rPr kumimoji="1" lang="en-US" altLang="zh-CN" sz="4500">
                <a:ln w="12700">
                  <a:noFill/>
                </a:ln>
                <a:solidFill>
                  <a:srgbClr val="004EE0">
                    <a:alpha val="100000"/>
                  </a:srgbClr>
                </a:solidFill>
                <a:latin typeface="OPPOSans H"/>
                <a:ea typeface="OPPOSans H"/>
                <a:cs typeface="OPPOSans H"/>
              </a:rPr>
              <a:t>技术架构</a:t>
            </a:r>
            <a:endParaRPr kumimoji="1" lang="zh-CN" altLang="en-US"/>
          </a:p>
        </p:txBody>
      </p:sp>
      <p:pic>
        <p:nvPicPr>
          <p:cNvPr id="9" name="图片 8"/>
          <p:cNvPicPr>
            <a:picLocks noChangeAspect="1"/>
          </p:cNvPicPr>
          <p:nvPr/>
        </p:nvPicPr>
        <p:blipFill>
          <a:blip r:embed="rId2">
            <a:alphaModFix/>
          </a:blip>
          <a:srcRect l="4138" t="70795" r="70968" b="447"/>
          <a:stretch>
            <a:fillRect/>
          </a:stretch>
        </p:blipFill>
        <p:spPr>
          <a:xfrm flipH="1">
            <a:off x="8671652" y="4844753"/>
            <a:ext cx="3052420" cy="2010568"/>
          </a:xfrm>
          <a:custGeom>
            <a:avLst/>
            <a:gdLst>
              <a:gd name="connsiteX0" fmla="*/ 1459149 w 3035030"/>
              <a:gd name="connsiteY0" fmla="*/ 0 h 1964987"/>
              <a:gd name="connsiteX1" fmla="*/ 3035030 w 3035030"/>
              <a:gd name="connsiteY1" fmla="*/ 700391 h 1964987"/>
              <a:gd name="connsiteX2" fmla="*/ 2645923 w 3035030"/>
              <a:gd name="connsiteY2" fmla="*/ 1945532 h 1964987"/>
              <a:gd name="connsiteX3" fmla="*/ 0 w 3035030"/>
              <a:gd name="connsiteY3" fmla="*/ 1964987 h 1964987"/>
              <a:gd name="connsiteX4" fmla="*/ 739302 w 3035030"/>
              <a:gd name="connsiteY4" fmla="*/ 525293 h 1964987"/>
            </a:gdLst>
            <a:ahLst/>
            <a:cxnLst/>
            <a:rect l="l" t="t" r="r" b="b"/>
            <a:pathLst>
              <a:path w="3035030" h="1964987">
                <a:moveTo>
                  <a:pt x="1459149" y="0"/>
                </a:moveTo>
                <a:lnTo>
                  <a:pt x="3035030" y="700391"/>
                </a:lnTo>
                <a:lnTo>
                  <a:pt x="2645923" y="1945532"/>
                </a:lnTo>
                <a:lnTo>
                  <a:pt x="0" y="1964987"/>
                </a:lnTo>
                <a:lnTo>
                  <a:pt x="739302" y="525293"/>
                </a:lnTo>
                <a:close/>
              </a:path>
            </a:pathLst>
          </a:custGeom>
          <a:noFill/>
          <a:ln>
            <a:noFill/>
          </a:ln>
        </p:spPr>
      </p:pic>
      <p:pic>
        <p:nvPicPr>
          <p:cNvPr id="10" name="图片 9"/>
          <p:cNvPicPr>
            <a:picLocks noChangeAspect="1"/>
          </p:cNvPicPr>
          <p:nvPr/>
        </p:nvPicPr>
        <p:blipFill>
          <a:blip r:embed="rId2">
            <a:alphaModFix/>
          </a:blip>
          <a:srcRect l="90000" t="26383" b="38723"/>
          <a:stretch>
            <a:fillRect/>
          </a:stretch>
        </p:blipFill>
        <p:spPr>
          <a:xfrm flipH="1">
            <a:off x="0" y="1354509"/>
            <a:ext cx="1452665" cy="2851239"/>
          </a:xfrm>
          <a:custGeom>
            <a:avLst/>
            <a:gdLst>
              <a:gd name="connsiteX0" fmla="*/ 1196502 w 1219201"/>
              <a:gd name="connsiteY0" fmla="*/ 0 h 2393004"/>
              <a:gd name="connsiteX1" fmla="*/ 1219201 w 1219201"/>
              <a:gd name="connsiteY1" fmla="*/ 1146 h 2393004"/>
              <a:gd name="connsiteX2" fmla="*/ 1219201 w 1219201"/>
              <a:gd name="connsiteY2" fmla="*/ 2391858 h 2393004"/>
              <a:gd name="connsiteX3" fmla="*/ 1196502 w 1219201"/>
              <a:gd name="connsiteY3" fmla="*/ 2393004 h 2393004"/>
              <a:gd name="connsiteX4" fmla="*/ 0 w 1219201"/>
              <a:gd name="connsiteY4" fmla="*/ 1196502 h 2393004"/>
              <a:gd name="connsiteX5" fmla="*/ 1196502 w 1219201"/>
              <a:gd name="connsiteY5" fmla="*/ 0 h 2393004"/>
            </a:gdLst>
            <a:ahLst/>
            <a:cxnLst/>
            <a:rect l="l" t="t" r="r" b="b"/>
            <a:pathLst>
              <a:path w="1219201" h="2393004">
                <a:moveTo>
                  <a:pt x="1196502" y="0"/>
                </a:moveTo>
                <a:lnTo>
                  <a:pt x="1219201" y="1146"/>
                </a:lnTo>
                <a:lnTo>
                  <a:pt x="1219201" y="2391858"/>
                </a:lnTo>
                <a:lnTo>
                  <a:pt x="1196502" y="2393004"/>
                </a:lnTo>
                <a:cubicBezTo>
                  <a:pt x="535692" y="2393004"/>
                  <a:pt x="0" y="1857312"/>
                  <a:pt x="0" y="1196502"/>
                </a:cubicBezTo>
                <a:cubicBezTo>
                  <a:pt x="0" y="535692"/>
                  <a:pt x="535692" y="0"/>
                  <a:pt x="1196502" y="0"/>
                </a:cubicBezTo>
                <a:close/>
              </a:path>
            </a:pathLst>
          </a:custGeom>
          <a:noFill/>
          <a:ln>
            <a:noFill/>
          </a:ln>
        </p:spPr>
      </p:pic>
      <p:sp>
        <p:nvSpPr>
          <p:cNvPr id="11" name="标题 1"/>
          <p:cNvSpPr txBox="1"/>
          <p:nvPr/>
        </p:nvSpPr>
        <p:spPr>
          <a:xfrm flipH="1">
            <a:off x="9374920" y="1280787"/>
            <a:ext cx="1256463" cy="1256463"/>
          </a:xfrm>
          <a:prstGeom prst="ellipse">
            <a:avLst/>
          </a:prstGeom>
          <a:gradFill>
            <a:gsLst>
              <a:gs pos="25000">
                <a:schemeClr val="accent1">
                  <a:lumMod val="60000"/>
                  <a:lumOff val="40000"/>
                </a:schemeClr>
              </a:gs>
              <a:gs pos="50400">
                <a:schemeClr val="accent2"/>
              </a:gs>
              <a:gs pos="87000">
                <a:schemeClr val="accent3"/>
              </a:gs>
              <a:gs pos="94828">
                <a:schemeClr val="bg1"/>
              </a:gs>
            </a:gsLst>
            <a:path path="circle">
              <a:fillToRect l="100000" b="100000"/>
            </a:path>
            <a:tileRect t="-100000" r="-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flipH="1">
            <a:off x="1396251" y="3704354"/>
            <a:ext cx="1256463" cy="1256463"/>
          </a:xfrm>
          <a:prstGeom prst="donut">
            <a:avLst/>
          </a:prstGeom>
          <a:gradFill>
            <a:gsLst>
              <a:gs pos="25000">
                <a:schemeClr val="accent1">
                  <a:lumMod val="60000"/>
                  <a:lumOff val="40000"/>
                </a:schemeClr>
              </a:gs>
              <a:gs pos="50400">
                <a:schemeClr val="accent2"/>
              </a:gs>
              <a:gs pos="87000">
                <a:schemeClr val="accent3"/>
              </a:gs>
              <a:gs pos="94828">
                <a:schemeClr val="bg1"/>
              </a:gs>
            </a:gsLst>
            <a:path path="circle">
              <a:fillToRect l="100000" b="100000"/>
            </a:path>
            <a:tileRect t="-100000" r="-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3039293" y="4847432"/>
            <a:ext cx="696685" cy="4571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3833043" y="4847432"/>
            <a:ext cx="696685" cy="4571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7662272" y="4847432"/>
            <a:ext cx="696685" cy="4571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8456022" y="4847432"/>
            <a:ext cx="696685" cy="4571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flipH="1">
            <a:off x="2479515" y="1506755"/>
            <a:ext cx="1256463" cy="1256463"/>
          </a:xfrm>
          <a:prstGeom prst="rect">
            <a:avLst/>
          </a:prstGeom>
          <a:gradFill>
            <a:gsLst>
              <a:gs pos="25000">
                <a:schemeClr val="accent1">
                  <a:lumMod val="60000"/>
                  <a:lumOff val="40000"/>
                  <a:alpha val="100000"/>
                </a:schemeClr>
              </a:gs>
              <a:gs pos="82000">
                <a:schemeClr val="bg1">
                  <a:alpha val="0"/>
                </a:schemeClr>
              </a:gs>
            </a:gsLst>
            <a:path path="circle">
              <a:fillToRect l="100000" b="100000"/>
            </a:path>
            <a:tileRect t="-100000" r="-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flipV="1">
            <a:off x="9789966" y="3669466"/>
            <a:ext cx="842568" cy="842568"/>
          </a:xfrm>
          <a:prstGeom prst="rect">
            <a:avLst/>
          </a:prstGeom>
          <a:gradFill>
            <a:gsLst>
              <a:gs pos="25000">
                <a:schemeClr val="accent1">
                  <a:lumMod val="60000"/>
                  <a:lumOff val="40000"/>
                </a:schemeClr>
              </a:gs>
              <a:gs pos="100000">
                <a:schemeClr val="bg1">
                  <a:alpha val="0"/>
                </a:schemeClr>
              </a:gs>
            </a:gsLst>
            <a:path path="circle">
              <a:fillToRect l="100000" b="100000"/>
            </a:path>
            <a:tileRect t="-100000" r="-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3988941" y="1632606"/>
            <a:ext cx="3286383" cy="1107996"/>
          </a:xfrm>
          <a:prstGeom prst="rect">
            <a:avLst/>
          </a:prstGeom>
          <a:noFill/>
          <a:ln>
            <a:noFill/>
          </a:ln>
        </p:spPr>
        <p:txBody>
          <a:bodyPr vert="horz" wrap="square" lIns="91440" tIns="45720" rIns="91440" bIns="45720" rtlCol="0" anchor="b"/>
          <a:lstStyle/>
          <a:p>
            <a:pPr algn="ctr">
              <a:lnSpc>
                <a:spcPct val="100000"/>
              </a:lnSpc>
            </a:pPr>
            <a:r>
              <a:rPr kumimoji="1" lang="en-US" altLang="zh-CN" sz="6600">
                <a:ln w="12700">
                  <a:noFill/>
                </a:ln>
                <a:solidFill>
                  <a:srgbClr val="262626">
                    <a:alpha val="100000"/>
                  </a:srgbClr>
                </a:solidFill>
                <a:latin typeface="OPPOSans H"/>
                <a:ea typeface="OPPOSans H"/>
                <a:cs typeface="OPPOSans H"/>
              </a:rPr>
              <a:t>PART. </a:t>
            </a:r>
            <a:endParaRPr kumimoji="1" lang="zh-CN" altLang="en-US"/>
          </a:p>
        </p:txBody>
      </p:sp>
      <p:sp>
        <p:nvSpPr>
          <p:cNvPr id="20" name="标题 1"/>
          <p:cNvSpPr txBox="1"/>
          <p:nvPr/>
        </p:nvSpPr>
        <p:spPr>
          <a:xfrm>
            <a:off x="6582599" y="823686"/>
            <a:ext cx="1620460" cy="1916916"/>
          </a:xfrm>
          <a:prstGeom prst="rect">
            <a:avLst/>
          </a:prstGeom>
          <a:noFill/>
          <a:ln>
            <a:noFill/>
          </a:ln>
        </p:spPr>
        <p:txBody>
          <a:bodyPr vert="horz" wrap="square" lIns="91440" tIns="45720" rIns="91440" bIns="45720" rtlCol="0" anchor="b"/>
          <a:lstStyle/>
          <a:p>
            <a:pPr algn="ctr">
              <a:lnSpc>
                <a:spcPct val="100000"/>
              </a:lnSpc>
            </a:pPr>
            <a:r>
              <a:rPr kumimoji="1" lang="en-US" altLang="zh-CN" sz="6600">
                <a:ln w="12700">
                  <a:noFill/>
                </a:ln>
                <a:solidFill>
                  <a:srgbClr val="262626">
                    <a:alpha val="100000"/>
                  </a:srgbClr>
                </a:solidFill>
                <a:latin typeface="OPPOSans H"/>
                <a:ea typeface="OPPOSans H"/>
                <a:cs typeface="OPPOSans H"/>
              </a:rPr>
              <a:t>03</a:t>
            </a:r>
            <a:endParaRPr kumimoji="1" lang="zh-CN" altLang="en-US"/>
          </a:p>
        </p:txBody>
      </p:sp>
      <p:sp>
        <p:nvSpPr>
          <p:cNvPr id="21" name="文本框 20">
            <a:extLst>
              <a:ext uri="{FF2B5EF4-FFF2-40B4-BE49-F238E27FC236}">
                <a16:creationId xmlns:a16="http://schemas.microsoft.com/office/drawing/2014/main" id="{B3AAF6E6-2EDE-67BB-BE39-C6224E22ADA3}"/>
              </a:ext>
            </a:extLst>
          </p:cNvPr>
          <p:cNvSpPr txBox="1"/>
          <p:nvPr/>
        </p:nvSpPr>
        <p:spPr>
          <a:xfrm>
            <a:off x="5377354" y="883735"/>
            <a:ext cx="1772991" cy="523220"/>
          </a:xfrm>
          <a:prstGeom prst="rect">
            <a:avLst/>
          </a:prstGeom>
          <a:noFill/>
        </p:spPr>
        <p:txBody>
          <a:bodyPr wrap="square" rtlCol="0">
            <a:spAutoFit/>
          </a:bodyPr>
          <a:lstStyle/>
          <a:p>
            <a:r>
              <a:rPr lang="en-US" altLang="zh-CN" sz="2800" dirty="0">
                <a:solidFill>
                  <a:schemeClr val="bg1"/>
                </a:solidFill>
                <a:latin typeface="Cascadia Mono SemiBold" panose="020B0609020000020004" pitchFamily="49" charset="0"/>
                <a:ea typeface="Cascadia Mono SemiBold" panose="020B0609020000020004" pitchFamily="49" charset="0"/>
                <a:cs typeface="Cascadia Mono SemiBold" panose="020B0609020000020004" pitchFamily="49" charset="0"/>
              </a:rPr>
              <a:t>wisdom</a:t>
            </a:r>
            <a:endParaRPr lang="zh-CN" altLang="en-US" sz="2800" dirty="0">
              <a:solidFill>
                <a:schemeClr val="bg1"/>
              </a:solidFill>
              <a:latin typeface="Cascadia Mono SemiBold" panose="020B0609020000020004" pitchFamily="49" charset="0"/>
              <a:cs typeface="Cascadia Mono SemiBold" panose="020B0609020000020004" pitchFamily="49" charset="0"/>
            </a:endParaRPr>
          </a:p>
        </p:txBody>
      </p:sp>
      <p:sp>
        <p:nvSpPr>
          <p:cNvPr id="22" name="标题 1">
            <a:extLst>
              <a:ext uri="{FF2B5EF4-FFF2-40B4-BE49-F238E27FC236}">
                <a16:creationId xmlns:a16="http://schemas.microsoft.com/office/drawing/2014/main" id="{3DCE087A-D8B8-32D5-38E8-AD3DECEBC733}"/>
              </a:ext>
            </a:extLst>
          </p:cNvPr>
          <p:cNvSpPr txBox="1"/>
          <p:nvPr/>
        </p:nvSpPr>
        <p:spPr>
          <a:xfrm>
            <a:off x="3597060" y="4618929"/>
            <a:ext cx="5120192" cy="307777"/>
          </a:xfrm>
          <a:prstGeom prst="rect">
            <a:avLst/>
          </a:prstGeom>
          <a:noFill/>
          <a:ln>
            <a:noFill/>
          </a:ln>
        </p:spPr>
        <p:txBody>
          <a:bodyPr vert="horz" wrap="square" lIns="91440" tIns="45720" rIns="91440" bIns="45720" rtlCol="0" anchor="t"/>
          <a:lstStyle/>
          <a:p>
            <a:pPr algn="ctr">
              <a:lnSpc>
                <a:spcPct val="110000"/>
              </a:lnSpc>
            </a:pPr>
            <a:r>
              <a:rPr kumimoji="1" lang="en-US" altLang="zh-CN" sz="2400" dirty="0" err="1">
                <a:solidFill>
                  <a:schemeClr val="bg1"/>
                </a:solidFill>
                <a:latin typeface="HONOR Sans CN Medium" panose="06000200000000000000" pitchFamily="2" charset="-122"/>
                <a:ea typeface="HONOR Sans CN Medium" panose="06000200000000000000" pitchFamily="2" charset="-122"/>
              </a:rPr>
              <a:t>OpenRank</a:t>
            </a:r>
            <a:r>
              <a:rPr kumimoji="1" lang="zh-CN" altLang="en-US" sz="2400" dirty="0">
                <a:solidFill>
                  <a:schemeClr val="bg1"/>
                </a:solidFill>
                <a:latin typeface="HONOR Sans CN Medium" panose="06000200000000000000" pitchFamily="2" charset="-122"/>
                <a:ea typeface="HONOR Sans CN Medium" panose="06000200000000000000" pitchFamily="2" charset="-122"/>
              </a:rPr>
              <a:t>杯</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AFBFC">
                <a:alpha val="100000"/>
              </a:srgbClr>
            </a:gs>
            <a:gs pos="50400">
              <a:schemeClr val="bg1"/>
            </a:gs>
            <a:gs pos="96800">
              <a:srgbClr val="FAFBFC">
                <a:alpha val="100000"/>
              </a:srgbClr>
            </a:gs>
          </a:gsLst>
          <a:lin ang="2700000" scaled="0"/>
        </a:gra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826521" y="4709652"/>
            <a:ext cx="5510779" cy="662448"/>
          </a:xfrm>
          <a:prstGeom prst="rect">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4" name="标题 1"/>
          <p:cNvSpPr txBox="1"/>
          <p:nvPr/>
        </p:nvSpPr>
        <p:spPr>
          <a:xfrm>
            <a:off x="6955246" y="2428533"/>
            <a:ext cx="4487454" cy="1135660"/>
          </a:xfrm>
          <a:prstGeom prst="rect">
            <a:avLst/>
          </a:prstGeom>
          <a:noFill/>
          <a:ln>
            <a:noFill/>
          </a:ln>
        </p:spPr>
        <p:txBody>
          <a:bodyPr vert="horz" wrap="square" lIns="0" tIns="0" rIns="0" bIns="0" rtlCol="0" anchor="t"/>
          <a:lstStyle/>
          <a:p>
            <a:pPr algn="l">
              <a:lnSpc>
                <a:spcPct val="150000"/>
              </a:lnSpc>
            </a:pPr>
            <a:r>
              <a:rPr kumimoji="1" lang="en-US" altLang="zh-CN" sz="1121">
                <a:ln w="12700">
                  <a:noFill/>
                </a:ln>
                <a:solidFill>
                  <a:srgbClr val="000000">
                    <a:alpha val="100000"/>
                  </a:srgbClr>
                </a:solidFill>
                <a:latin typeface="Source Han Sans"/>
                <a:ea typeface="Source Han Sans"/>
                <a:cs typeface="Source Han Sans"/>
              </a:rPr>
              <a:t>微服务架构：系统采用微服务架构，分别处理数据采集、数据处理、时序分析、修复推荐、可视化等功能模块，确保系统的灵活性和可扩展性。
后端与前端技术：后端使用Python与Flask实现数据处理与机器学习模型部署，前端使用React与D3.js实现交互式可视化。</a:t>
            </a:r>
            <a:endParaRPr kumimoji="1" lang="zh-CN" altLang="en-US"/>
          </a:p>
        </p:txBody>
      </p:sp>
      <p:sp>
        <p:nvSpPr>
          <p:cNvPr id="5" name="标题 1"/>
          <p:cNvSpPr txBox="1"/>
          <p:nvPr/>
        </p:nvSpPr>
        <p:spPr>
          <a:xfrm>
            <a:off x="6733205" y="2137582"/>
            <a:ext cx="109075" cy="109075"/>
          </a:xfrm>
          <a:prstGeom prst="rect">
            <a:avLst/>
          </a:prstGeom>
          <a:solidFill>
            <a:schemeClr val="accent1">
              <a:lumMod val="75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6955246" y="4357090"/>
            <a:ext cx="4487454" cy="1135660"/>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a:ea typeface="Source Han Sans"/>
                <a:cs typeface="Source Han Sans"/>
              </a:rPr>
              <a:t>流程描述：数据采集、数据清洗与预处理、时序分析、机器学习分析、修复推荐与优化、可视化展示。</a:t>
            </a:r>
            <a:endParaRPr kumimoji="1" lang="zh-CN" altLang="en-US"/>
          </a:p>
        </p:txBody>
      </p:sp>
      <p:sp>
        <p:nvSpPr>
          <p:cNvPr id="7" name="标题 1"/>
          <p:cNvSpPr txBox="1"/>
          <p:nvPr/>
        </p:nvSpPr>
        <p:spPr>
          <a:xfrm>
            <a:off x="6733205" y="4049805"/>
            <a:ext cx="109075" cy="109075"/>
          </a:xfrm>
          <a:prstGeom prst="rect">
            <a:avLst/>
          </a:prstGeom>
          <a:solidFill>
            <a:schemeClr val="accent1">
              <a:lumMod val="75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pic>
        <p:nvPicPr>
          <p:cNvPr id="8" name="图片 7"/>
          <p:cNvPicPr>
            <a:picLocks noChangeAspect="1"/>
          </p:cNvPicPr>
          <p:nvPr/>
        </p:nvPicPr>
        <p:blipFill>
          <a:blip r:embed="rId2">
            <a:alphaModFix/>
          </a:blip>
          <a:srcRect/>
          <a:stretch>
            <a:fillRect/>
          </a:stretch>
        </p:blipFill>
        <p:spPr>
          <a:xfrm>
            <a:off x="825500" y="1886133"/>
            <a:ext cx="5526729" cy="2647205"/>
          </a:xfrm>
          <a:prstGeom prst="rect">
            <a:avLst/>
          </a:prstGeom>
        </p:spPr>
      </p:pic>
      <p:sp>
        <p:nvSpPr>
          <p:cNvPr id="9" name="标题 1"/>
          <p:cNvSpPr txBox="1"/>
          <p:nvPr/>
        </p:nvSpPr>
        <p:spPr>
          <a:xfrm>
            <a:off x="6955246" y="2022133"/>
            <a:ext cx="4487454" cy="348260"/>
          </a:xfrm>
          <a:prstGeom prst="rect">
            <a:avLst/>
          </a:prstGeom>
          <a:noFill/>
          <a:ln>
            <a:noFill/>
          </a:ln>
        </p:spPr>
        <p:txBody>
          <a:bodyPr vert="horz" wrap="square" lIns="0" tIns="0" rIns="0" bIns="0" rtlCol="0" anchor="ctr"/>
          <a:lstStyle/>
          <a:p>
            <a:pPr algn="l">
              <a:lnSpc>
                <a:spcPct val="150000"/>
              </a:lnSpc>
            </a:pPr>
            <a:r>
              <a:rPr kumimoji="1" lang="en-US" altLang="zh-CN" sz="1600" dirty="0" err="1">
                <a:ln w="12700">
                  <a:noFill/>
                </a:ln>
                <a:solidFill>
                  <a:srgbClr val="000000">
                    <a:alpha val="100000"/>
                  </a:srgbClr>
                </a:solidFill>
                <a:latin typeface="Source Han Sans CN Bold"/>
                <a:ea typeface="Source Han Sans CN Bold"/>
                <a:cs typeface="Source Han Sans CN Bold"/>
              </a:rPr>
              <a:t>系统架构</a:t>
            </a:r>
            <a:endParaRPr kumimoji="1" lang="zh-CN" altLang="en-US" dirty="0"/>
          </a:p>
        </p:txBody>
      </p:sp>
      <p:sp>
        <p:nvSpPr>
          <p:cNvPr id="10" name="标题 1"/>
          <p:cNvSpPr txBox="1"/>
          <p:nvPr/>
        </p:nvSpPr>
        <p:spPr>
          <a:xfrm>
            <a:off x="6955246" y="3927133"/>
            <a:ext cx="4487454" cy="348260"/>
          </a:xfrm>
          <a:prstGeom prst="rect">
            <a:avLst/>
          </a:prstGeom>
          <a:noFill/>
          <a:ln>
            <a:noFill/>
          </a:ln>
        </p:spPr>
        <p:txBody>
          <a:bodyPr vert="horz" wrap="square" lIns="0" tIns="0" rIns="0" bIns="0" rtlCol="0" anchor="ctr"/>
          <a:lstStyle/>
          <a:p>
            <a:pPr algn="l">
              <a:lnSpc>
                <a:spcPct val="150000"/>
              </a:lnSpc>
            </a:pPr>
            <a:r>
              <a:rPr kumimoji="1" lang="en-US" altLang="zh-CN" sz="1600" dirty="0" err="1">
                <a:ln w="12700">
                  <a:noFill/>
                </a:ln>
                <a:solidFill>
                  <a:srgbClr val="000000">
                    <a:alpha val="100000"/>
                  </a:srgbClr>
                </a:solidFill>
                <a:latin typeface="Source Han Sans CN Bold"/>
                <a:ea typeface="Source Han Sans CN Bold"/>
                <a:cs typeface="Source Han Sans CN Bold"/>
              </a:rPr>
              <a:t>数据流与算法流程</a:t>
            </a:r>
            <a:endParaRPr kumimoji="1" lang="zh-CN" altLang="en-US" dirty="0"/>
          </a:p>
        </p:txBody>
      </p:sp>
      <p:sp>
        <p:nvSpPr>
          <p:cNvPr id="11" name="标题 1"/>
          <p:cNvSpPr txBox="1"/>
          <p:nvPr/>
        </p:nvSpPr>
        <p:spPr>
          <a:xfrm>
            <a:off x="305555" y="424640"/>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800323" y="490037"/>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整体架构</a:t>
            </a:r>
            <a:endParaRPr kumimoji="1" lang="zh-CN" altLang="en-US"/>
          </a:p>
        </p:txBody>
      </p:sp>
      <p:sp>
        <p:nvSpPr>
          <p:cNvPr id="13" name="标题 1"/>
          <p:cNvSpPr txBox="1"/>
          <p:nvPr/>
        </p:nvSpPr>
        <p:spPr>
          <a:xfrm flipH="1">
            <a:off x="87715" y="421863"/>
            <a:ext cx="570705" cy="570705"/>
          </a:xfrm>
          <a:prstGeom prst="snip2DiagRect">
            <a:avLst>
              <a:gd name="adj1" fmla="val 0"/>
              <a:gd name="adj2" fmla="val 40820"/>
            </a:avLst>
          </a:prstGeom>
          <a:gradFill>
            <a:gsLst>
              <a:gs pos="0">
                <a:schemeClr val="accent1"/>
              </a:gs>
              <a:gs pos="8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AFBFC">
                <a:alpha val="100000"/>
              </a:srgbClr>
            </a:gs>
            <a:gs pos="50400">
              <a:schemeClr val="bg1"/>
            </a:gs>
            <a:gs pos="96800">
              <a:srgbClr val="FAFBFC">
                <a:alpha val="100000"/>
              </a:srgbClr>
            </a:gs>
          </a:gsLst>
          <a:lin ang="2700000" scaled="0"/>
        </a:gra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blip>
          <a:srcRect/>
          <a:stretch>
            <a:fillRect/>
          </a:stretch>
        </p:blipFill>
        <p:spPr>
          <a:xfrm flipH="1">
            <a:off x="0" y="0"/>
            <a:ext cx="12192000" cy="6858000"/>
          </a:xfrm>
          <a:prstGeom prst="rect">
            <a:avLst/>
          </a:prstGeom>
          <a:noFill/>
          <a:ln>
            <a:noFill/>
          </a:ln>
        </p:spPr>
      </p:pic>
      <p:sp>
        <p:nvSpPr>
          <p:cNvPr id="3" name="标题 1"/>
          <p:cNvSpPr txBox="1"/>
          <p:nvPr/>
        </p:nvSpPr>
        <p:spPr>
          <a:xfrm>
            <a:off x="1143634" y="1038427"/>
            <a:ext cx="9904732" cy="4362765"/>
          </a:xfrm>
          <a:prstGeom prst="roundRect">
            <a:avLst/>
          </a:prstGeom>
          <a:solidFill>
            <a:srgbClr val="FFFFFF">
              <a:alpha val="80000"/>
            </a:srgbClr>
          </a:solidFill>
          <a:ln w="78908" cap="flat">
            <a:noFill/>
            <a:miter/>
          </a:ln>
        </p:spPr>
        <p:txBody>
          <a:bodyPr vert="horz" wrap="square" lIns="91440" tIns="45720" rIns="91440" bIns="45720" rtlCol="0" anchor="ctr"/>
          <a:lstStyle/>
          <a:p>
            <a:pPr algn="l">
              <a:lnSpc>
                <a:spcPct val="110000"/>
              </a:lnSpc>
            </a:pPr>
            <a:endParaRPr kumimoji="1" lang="zh-CN" altLang="en-US" dirty="0"/>
          </a:p>
        </p:txBody>
      </p:sp>
      <p:sp>
        <p:nvSpPr>
          <p:cNvPr id="4" name="标题 1"/>
          <p:cNvSpPr txBox="1"/>
          <p:nvPr/>
        </p:nvSpPr>
        <p:spPr>
          <a:xfrm rot="10800000" flipV="1">
            <a:off x="2822810" y="4631582"/>
            <a:ext cx="6546380" cy="477418"/>
          </a:xfrm>
          <a:prstGeom prst="roundRect">
            <a:avLst>
              <a:gd name="adj" fmla="val 50000"/>
            </a:avLst>
          </a:prstGeom>
          <a:solidFill>
            <a:schemeClr val="accent1"/>
          </a:solidFill>
          <a:ln w="21930" cap="flat">
            <a:noFill/>
            <a:miter/>
          </a:ln>
        </p:spPr>
        <p:txBody>
          <a:bodyPr vert="horz" wrap="square" lIns="91440" tIns="45720" rIns="91440" bIns="45720" rtlCol="0" anchor="ctr"/>
          <a:lstStyle/>
          <a:p>
            <a:pPr algn="ctr">
              <a:lnSpc>
                <a:spcPct val="110000"/>
              </a:lnSpc>
            </a:pPr>
            <a:r>
              <a:rPr kumimoji="1" lang="en-US" altLang="zh-CN" sz="2000">
                <a:ln w="12700">
                  <a:noFill/>
                </a:ln>
                <a:solidFill>
                  <a:srgbClr val="FFFFFF">
                    <a:alpha val="100000"/>
                  </a:srgbClr>
                </a:solidFill>
                <a:latin typeface="OPPOSans R"/>
                <a:ea typeface="OPPOSans R"/>
                <a:cs typeface="OPPOSans R"/>
              </a:rPr>
              <a:t>
</a:t>
            </a:r>
            <a:endParaRPr kumimoji="1" lang="zh-CN" altLang="en-US"/>
          </a:p>
        </p:txBody>
      </p:sp>
      <p:sp>
        <p:nvSpPr>
          <p:cNvPr id="5" name="标题 1"/>
          <p:cNvSpPr txBox="1"/>
          <p:nvPr/>
        </p:nvSpPr>
        <p:spPr>
          <a:xfrm>
            <a:off x="4896667" y="854656"/>
            <a:ext cx="2398666" cy="579822"/>
          </a:xfrm>
          <a:prstGeom prst="roundRect">
            <a:avLst>
              <a:gd name="adj" fmla="val 50000"/>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3535904" y="4687616"/>
            <a:ext cx="5120192" cy="307777"/>
          </a:xfrm>
          <a:prstGeom prst="rect">
            <a:avLst/>
          </a:prstGeom>
          <a:noFill/>
          <a:ln>
            <a:noFill/>
          </a:ln>
        </p:spPr>
        <p:txBody>
          <a:bodyPr vert="horz" wrap="square" lIns="91440" tIns="45720" rIns="91440" bIns="45720" rtlCol="0" anchor="t"/>
          <a:lstStyle/>
          <a:p>
            <a:pPr algn="ctr">
              <a:lnSpc>
                <a:spcPct val="110000"/>
              </a:lnSpc>
            </a:pPr>
            <a:endParaRPr kumimoji="1" lang="zh-CN" altLang="en-US" dirty="0"/>
          </a:p>
        </p:txBody>
      </p:sp>
      <p:sp>
        <p:nvSpPr>
          <p:cNvPr id="8" name="标题 1"/>
          <p:cNvSpPr txBox="1"/>
          <p:nvPr/>
        </p:nvSpPr>
        <p:spPr>
          <a:xfrm>
            <a:off x="2822810" y="2819252"/>
            <a:ext cx="6546380" cy="1698722"/>
          </a:xfrm>
          <a:prstGeom prst="rect">
            <a:avLst/>
          </a:prstGeom>
          <a:noFill/>
          <a:ln w="12700" cap="sq">
            <a:noFill/>
            <a:miter/>
          </a:ln>
        </p:spPr>
        <p:txBody>
          <a:bodyPr vert="horz" wrap="square" lIns="91440" tIns="45720" rIns="91440" bIns="45720" rtlCol="0" anchor="ctr"/>
          <a:lstStyle/>
          <a:p>
            <a:pPr algn="ctr">
              <a:lnSpc>
                <a:spcPct val="130000"/>
              </a:lnSpc>
            </a:pPr>
            <a:r>
              <a:rPr kumimoji="1" lang="en-US" altLang="zh-CN" sz="4500">
                <a:ln w="12700">
                  <a:noFill/>
                </a:ln>
                <a:solidFill>
                  <a:srgbClr val="004EE0">
                    <a:alpha val="100000"/>
                  </a:srgbClr>
                </a:solidFill>
                <a:latin typeface="OPPOSans H"/>
                <a:ea typeface="OPPOSans H"/>
                <a:cs typeface="OPPOSans H"/>
              </a:rPr>
              <a:t>项目实施与工作量</a:t>
            </a:r>
            <a:endParaRPr kumimoji="1" lang="zh-CN" altLang="en-US"/>
          </a:p>
        </p:txBody>
      </p:sp>
      <p:pic>
        <p:nvPicPr>
          <p:cNvPr id="9" name="图片 8"/>
          <p:cNvPicPr>
            <a:picLocks noChangeAspect="1"/>
          </p:cNvPicPr>
          <p:nvPr/>
        </p:nvPicPr>
        <p:blipFill>
          <a:blip r:embed="rId2">
            <a:alphaModFix/>
          </a:blip>
          <a:srcRect l="4138" t="70795" r="70968" b="447"/>
          <a:stretch>
            <a:fillRect/>
          </a:stretch>
        </p:blipFill>
        <p:spPr>
          <a:xfrm flipH="1">
            <a:off x="8671652" y="4844753"/>
            <a:ext cx="3052420" cy="2010568"/>
          </a:xfrm>
          <a:custGeom>
            <a:avLst/>
            <a:gdLst>
              <a:gd name="connsiteX0" fmla="*/ 1459149 w 3035030"/>
              <a:gd name="connsiteY0" fmla="*/ 0 h 1964987"/>
              <a:gd name="connsiteX1" fmla="*/ 3035030 w 3035030"/>
              <a:gd name="connsiteY1" fmla="*/ 700391 h 1964987"/>
              <a:gd name="connsiteX2" fmla="*/ 2645923 w 3035030"/>
              <a:gd name="connsiteY2" fmla="*/ 1945532 h 1964987"/>
              <a:gd name="connsiteX3" fmla="*/ 0 w 3035030"/>
              <a:gd name="connsiteY3" fmla="*/ 1964987 h 1964987"/>
              <a:gd name="connsiteX4" fmla="*/ 739302 w 3035030"/>
              <a:gd name="connsiteY4" fmla="*/ 525293 h 1964987"/>
            </a:gdLst>
            <a:ahLst/>
            <a:cxnLst/>
            <a:rect l="l" t="t" r="r" b="b"/>
            <a:pathLst>
              <a:path w="3035030" h="1964987">
                <a:moveTo>
                  <a:pt x="1459149" y="0"/>
                </a:moveTo>
                <a:lnTo>
                  <a:pt x="3035030" y="700391"/>
                </a:lnTo>
                <a:lnTo>
                  <a:pt x="2645923" y="1945532"/>
                </a:lnTo>
                <a:lnTo>
                  <a:pt x="0" y="1964987"/>
                </a:lnTo>
                <a:lnTo>
                  <a:pt x="739302" y="525293"/>
                </a:lnTo>
                <a:close/>
              </a:path>
            </a:pathLst>
          </a:custGeom>
          <a:noFill/>
          <a:ln>
            <a:noFill/>
          </a:ln>
        </p:spPr>
      </p:pic>
      <p:pic>
        <p:nvPicPr>
          <p:cNvPr id="10" name="图片 9"/>
          <p:cNvPicPr>
            <a:picLocks noChangeAspect="1"/>
          </p:cNvPicPr>
          <p:nvPr/>
        </p:nvPicPr>
        <p:blipFill>
          <a:blip r:embed="rId2">
            <a:alphaModFix/>
          </a:blip>
          <a:srcRect l="90000" t="26383" b="38723"/>
          <a:stretch>
            <a:fillRect/>
          </a:stretch>
        </p:blipFill>
        <p:spPr>
          <a:xfrm flipH="1">
            <a:off x="0" y="1354509"/>
            <a:ext cx="1452665" cy="2851239"/>
          </a:xfrm>
          <a:custGeom>
            <a:avLst/>
            <a:gdLst>
              <a:gd name="connsiteX0" fmla="*/ 1196502 w 1219201"/>
              <a:gd name="connsiteY0" fmla="*/ 0 h 2393004"/>
              <a:gd name="connsiteX1" fmla="*/ 1219201 w 1219201"/>
              <a:gd name="connsiteY1" fmla="*/ 1146 h 2393004"/>
              <a:gd name="connsiteX2" fmla="*/ 1219201 w 1219201"/>
              <a:gd name="connsiteY2" fmla="*/ 2391858 h 2393004"/>
              <a:gd name="connsiteX3" fmla="*/ 1196502 w 1219201"/>
              <a:gd name="connsiteY3" fmla="*/ 2393004 h 2393004"/>
              <a:gd name="connsiteX4" fmla="*/ 0 w 1219201"/>
              <a:gd name="connsiteY4" fmla="*/ 1196502 h 2393004"/>
              <a:gd name="connsiteX5" fmla="*/ 1196502 w 1219201"/>
              <a:gd name="connsiteY5" fmla="*/ 0 h 2393004"/>
            </a:gdLst>
            <a:ahLst/>
            <a:cxnLst/>
            <a:rect l="l" t="t" r="r" b="b"/>
            <a:pathLst>
              <a:path w="1219201" h="2393004">
                <a:moveTo>
                  <a:pt x="1196502" y="0"/>
                </a:moveTo>
                <a:lnTo>
                  <a:pt x="1219201" y="1146"/>
                </a:lnTo>
                <a:lnTo>
                  <a:pt x="1219201" y="2391858"/>
                </a:lnTo>
                <a:lnTo>
                  <a:pt x="1196502" y="2393004"/>
                </a:lnTo>
                <a:cubicBezTo>
                  <a:pt x="535692" y="2393004"/>
                  <a:pt x="0" y="1857312"/>
                  <a:pt x="0" y="1196502"/>
                </a:cubicBezTo>
                <a:cubicBezTo>
                  <a:pt x="0" y="535692"/>
                  <a:pt x="535692" y="0"/>
                  <a:pt x="1196502" y="0"/>
                </a:cubicBezTo>
                <a:close/>
              </a:path>
            </a:pathLst>
          </a:custGeom>
          <a:noFill/>
          <a:ln>
            <a:noFill/>
          </a:ln>
        </p:spPr>
      </p:pic>
      <p:sp>
        <p:nvSpPr>
          <p:cNvPr id="11" name="标题 1"/>
          <p:cNvSpPr txBox="1"/>
          <p:nvPr/>
        </p:nvSpPr>
        <p:spPr>
          <a:xfrm flipH="1">
            <a:off x="9374920" y="1280787"/>
            <a:ext cx="1256463" cy="1256463"/>
          </a:xfrm>
          <a:prstGeom prst="ellipse">
            <a:avLst/>
          </a:prstGeom>
          <a:gradFill>
            <a:gsLst>
              <a:gs pos="25000">
                <a:schemeClr val="accent1">
                  <a:lumMod val="60000"/>
                  <a:lumOff val="40000"/>
                </a:schemeClr>
              </a:gs>
              <a:gs pos="50400">
                <a:schemeClr val="accent2"/>
              </a:gs>
              <a:gs pos="87000">
                <a:schemeClr val="accent3"/>
              </a:gs>
              <a:gs pos="94828">
                <a:schemeClr val="bg1"/>
              </a:gs>
            </a:gsLst>
            <a:path path="circle">
              <a:fillToRect l="100000" b="100000"/>
            </a:path>
            <a:tileRect t="-100000" r="-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flipH="1">
            <a:off x="1396251" y="3704354"/>
            <a:ext cx="1256463" cy="1256463"/>
          </a:xfrm>
          <a:prstGeom prst="donut">
            <a:avLst/>
          </a:prstGeom>
          <a:gradFill>
            <a:gsLst>
              <a:gs pos="25000">
                <a:schemeClr val="accent1">
                  <a:lumMod val="60000"/>
                  <a:lumOff val="40000"/>
                </a:schemeClr>
              </a:gs>
              <a:gs pos="50400">
                <a:schemeClr val="accent2"/>
              </a:gs>
              <a:gs pos="87000">
                <a:schemeClr val="accent3"/>
              </a:gs>
              <a:gs pos="94828">
                <a:schemeClr val="bg1"/>
              </a:gs>
            </a:gsLst>
            <a:path path="circle">
              <a:fillToRect l="100000" b="100000"/>
            </a:path>
            <a:tileRect t="-100000" r="-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3039293" y="4847432"/>
            <a:ext cx="696685" cy="4571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3833043" y="4847432"/>
            <a:ext cx="696685" cy="4571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7662272" y="4847432"/>
            <a:ext cx="696685" cy="4571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8456022" y="4847432"/>
            <a:ext cx="696685" cy="4571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flipH="1">
            <a:off x="2479515" y="1506755"/>
            <a:ext cx="1256463" cy="1256463"/>
          </a:xfrm>
          <a:prstGeom prst="rect">
            <a:avLst/>
          </a:prstGeom>
          <a:gradFill>
            <a:gsLst>
              <a:gs pos="25000">
                <a:schemeClr val="accent1">
                  <a:lumMod val="60000"/>
                  <a:lumOff val="40000"/>
                  <a:alpha val="100000"/>
                </a:schemeClr>
              </a:gs>
              <a:gs pos="82000">
                <a:schemeClr val="bg1">
                  <a:alpha val="0"/>
                </a:schemeClr>
              </a:gs>
            </a:gsLst>
            <a:path path="circle">
              <a:fillToRect l="100000" b="100000"/>
            </a:path>
            <a:tileRect t="-100000" r="-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flipV="1">
            <a:off x="9789966" y="3669466"/>
            <a:ext cx="842568" cy="842568"/>
          </a:xfrm>
          <a:prstGeom prst="rect">
            <a:avLst/>
          </a:prstGeom>
          <a:gradFill>
            <a:gsLst>
              <a:gs pos="25000">
                <a:schemeClr val="accent1">
                  <a:lumMod val="60000"/>
                  <a:lumOff val="40000"/>
                </a:schemeClr>
              </a:gs>
              <a:gs pos="100000">
                <a:schemeClr val="bg1">
                  <a:alpha val="0"/>
                </a:schemeClr>
              </a:gs>
            </a:gsLst>
            <a:path path="circle">
              <a:fillToRect l="100000" b="100000"/>
            </a:path>
            <a:tileRect t="-100000" r="-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3988941" y="1632606"/>
            <a:ext cx="3286383" cy="1107996"/>
          </a:xfrm>
          <a:prstGeom prst="rect">
            <a:avLst/>
          </a:prstGeom>
          <a:noFill/>
          <a:ln>
            <a:noFill/>
          </a:ln>
        </p:spPr>
        <p:txBody>
          <a:bodyPr vert="horz" wrap="square" lIns="91440" tIns="45720" rIns="91440" bIns="45720" rtlCol="0" anchor="b"/>
          <a:lstStyle/>
          <a:p>
            <a:pPr algn="ctr">
              <a:lnSpc>
                <a:spcPct val="100000"/>
              </a:lnSpc>
            </a:pPr>
            <a:r>
              <a:rPr kumimoji="1" lang="en-US" altLang="zh-CN" sz="6600">
                <a:ln w="12700">
                  <a:noFill/>
                </a:ln>
                <a:solidFill>
                  <a:srgbClr val="262626">
                    <a:alpha val="100000"/>
                  </a:srgbClr>
                </a:solidFill>
                <a:latin typeface="OPPOSans H"/>
                <a:ea typeface="OPPOSans H"/>
                <a:cs typeface="OPPOSans H"/>
              </a:rPr>
              <a:t>PART. </a:t>
            </a:r>
            <a:endParaRPr kumimoji="1" lang="zh-CN" altLang="en-US"/>
          </a:p>
        </p:txBody>
      </p:sp>
      <p:sp>
        <p:nvSpPr>
          <p:cNvPr id="20" name="标题 1"/>
          <p:cNvSpPr txBox="1"/>
          <p:nvPr/>
        </p:nvSpPr>
        <p:spPr>
          <a:xfrm>
            <a:off x="6582599" y="823686"/>
            <a:ext cx="1620460" cy="1916916"/>
          </a:xfrm>
          <a:prstGeom prst="rect">
            <a:avLst/>
          </a:prstGeom>
          <a:noFill/>
          <a:ln>
            <a:noFill/>
          </a:ln>
        </p:spPr>
        <p:txBody>
          <a:bodyPr vert="horz" wrap="square" lIns="91440" tIns="45720" rIns="91440" bIns="45720" rtlCol="0" anchor="b"/>
          <a:lstStyle/>
          <a:p>
            <a:pPr algn="ctr">
              <a:lnSpc>
                <a:spcPct val="100000"/>
              </a:lnSpc>
            </a:pPr>
            <a:r>
              <a:rPr kumimoji="1" lang="en-US" altLang="zh-CN" sz="6600">
                <a:ln w="12700">
                  <a:noFill/>
                </a:ln>
                <a:solidFill>
                  <a:srgbClr val="262626">
                    <a:alpha val="100000"/>
                  </a:srgbClr>
                </a:solidFill>
                <a:latin typeface="OPPOSans H"/>
                <a:ea typeface="OPPOSans H"/>
                <a:cs typeface="OPPOSans H"/>
              </a:rPr>
              <a:t>04</a:t>
            </a:r>
            <a:endParaRPr kumimoji="1" lang="zh-CN" altLang="en-US"/>
          </a:p>
        </p:txBody>
      </p:sp>
      <p:sp>
        <p:nvSpPr>
          <p:cNvPr id="21" name="文本框 20">
            <a:extLst>
              <a:ext uri="{FF2B5EF4-FFF2-40B4-BE49-F238E27FC236}">
                <a16:creationId xmlns:a16="http://schemas.microsoft.com/office/drawing/2014/main" id="{A2B9EFD9-F3C2-ACCD-3A68-B194163E9675}"/>
              </a:ext>
            </a:extLst>
          </p:cNvPr>
          <p:cNvSpPr txBox="1"/>
          <p:nvPr/>
        </p:nvSpPr>
        <p:spPr>
          <a:xfrm>
            <a:off x="5377354" y="883735"/>
            <a:ext cx="1772991" cy="523220"/>
          </a:xfrm>
          <a:prstGeom prst="rect">
            <a:avLst/>
          </a:prstGeom>
          <a:noFill/>
        </p:spPr>
        <p:txBody>
          <a:bodyPr wrap="square" rtlCol="0">
            <a:spAutoFit/>
          </a:bodyPr>
          <a:lstStyle/>
          <a:p>
            <a:r>
              <a:rPr lang="en-US" altLang="zh-CN" sz="2800" dirty="0">
                <a:solidFill>
                  <a:schemeClr val="bg1"/>
                </a:solidFill>
                <a:latin typeface="Cascadia Mono SemiBold" panose="020B0609020000020004" pitchFamily="49" charset="0"/>
                <a:ea typeface="Cascadia Mono SemiBold" panose="020B0609020000020004" pitchFamily="49" charset="0"/>
                <a:cs typeface="Cascadia Mono SemiBold" panose="020B0609020000020004" pitchFamily="49" charset="0"/>
              </a:rPr>
              <a:t>wisdom</a:t>
            </a:r>
            <a:endParaRPr lang="zh-CN" altLang="en-US" sz="2800" dirty="0">
              <a:solidFill>
                <a:schemeClr val="bg1"/>
              </a:solidFill>
              <a:latin typeface="Cascadia Mono SemiBold" panose="020B0609020000020004" pitchFamily="49" charset="0"/>
              <a:cs typeface="Cascadia Mono SemiBold" panose="020B0609020000020004" pitchFamily="49" charset="0"/>
            </a:endParaRPr>
          </a:p>
        </p:txBody>
      </p:sp>
      <p:sp>
        <p:nvSpPr>
          <p:cNvPr id="22" name="标题 1">
            <a:extLst>
              <a:ext uri="{FF2B5EF4-FFF2-40B4-BE49-F238E27FC236}">
                <a16:creationId xmlns:a16="http://schemas.microsoft.com/office/drawing/2014/main" id="{7C893395-B523-E084-1CB9-29FB41CAA8C7}"/>
              </a:ext>
            </a:extLst>
          </p:cNvPr>
          <p:cNvSpPr txBox="1"/>
          <p:nvPr/>
        </p:nvSpPr>
        <p:spPr>
          <a:xfrm>
            <a:off x="3597060" y="4618929"/>
            <a:ext cx="5120192" cy="307777"/>
          </a:xfrm>
          <a:prstGeom prst="rect">
            <a:avLst/>
          </a:prstGeom>
          <a:noFill/>
          <a:ln>
            <a:noFill/>
          </a:ln>
        </p:spPr>
        <p:txBody>
          <a:bodyPr vert="horz" wrap="square" lIns="91440" tIns="45720" rIns="91440" bIns="45720" rtlCol="0" anchor="t"/>
          <a:lstStyle/>
          <a:p>
            <a:pPr algn="ctr">
              <a:lnSpc>
                <a:spcPct val="110000"/>
              </a:lnSpc>
            </a:pPr>
            <a:r>
              <a:rPr kumimoji="1" lang="en-US" altLang="zh-CN" sz="2400" dirty="0" err="1">
                <a:solidFill>
                  <a:schemeClr val="bg1"/>
                </a:solidFill>
                <a:latin typeface="HONOR Sans CN Medium" panose="06000200000000000000" pitchFamily="2" charset="-122"/>
                <a:ea typeface="HONOR Sans CN Medium" panose="06000200000000000000" pitchFamily="2" charset="-122"/>
              </a:rPr>
              <a:t>OpenRank</a:t>
            </a:r>
            <a:r>
              <a:rPr kumimoji="1" lang="zh-CN" altLang="en-US" sz="2400" dirty="0">
                <a:solidFill>
                  <a:schemeClr val="bg1"/>
                </a:solidFill>
                <a:latin typeface="HONOR Sans CN Medium" panose="06000200000000000000" pitchFamily="2" charset="-122"/>
                <a:ea typeface="HONOR Sans CN Medium" panose="06000200000000000000" pitchFamily="2" charset="-122"/>
              </a:rPr>
              <a:t>杯</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AFBFC">
                <a:alpha val="100000"/>
              </a:srgbClr>
            </a:gs>
            <a:gs pos="50400">
              <a:schemeClr val="bg1"/>
            </a:gs>
            <a:gs pos="96800">
              <a:srgbClr val="FAFBFC">
                <a:alpha val="100000"/>
              </a:srgbClr>
            </a:gs>
          </a:gsLst>
          <a:lin ang="2700000" scaled="0"/>
        </a:gra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60400" y="1535650"/>
            <a:ext cx="3116603" cy="4411925"/>
          </a:xfrm>
          <a:prstGeom prst="roundRect">
            <a:avLst>
              <a:gd name="adj" fmla="val 3605"/>
            </a:avLst>
          </a:prstGeom>
          <a:gradFill>
            <a:gsLst>
              <a:gs pos="0">
                <a:schemeClr val="accent1">
                  <a:lumMod val="60000"/>
                  <a:lumOff val="40000"/>
                </a:schemeClr>
              </a:gs>
              <a:gs pos="73000">
                <a:schemeClr val="accent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5400000">
            <a:off x="1105414" y="2142350"/>
            <a:ext cx="3559719" cy="3198525"/>
          </a:xfrm>
          <a:prstGeom prst="roundRect">
            <a:avLst>
              <a:gd name="adj" fmla="val 7804"/>
            </a:avLst>
          </a:prstGeom>
          <a:solidFill>
            <a:schemeClr val="bg1"/>
          </a:solidFill>
          <a:ln w="12700" cap="sq">
            <a:noFill/>
            <a:miter/>
          </a:ln>
          <a:effectLst>
            <a:outerShdw blurRad="3556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553431" y="2712720"/>
            <a:ext cx="2663687" cy="2415754"/>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a:ea typeface="Source Han Sans"/>
                <a:cs typeface="Source Han Sans"/>
              </a:rPr>
              <a:t>大规模数据抓取：从GitHub提取漏洞数据，涉及到大规模的数据抓取和清洗。</a:t>
            </a:r>
            <a:endParaRPr kumimoji="1" lang="zh-CN" altLang="en-US"/>
          </a:p>
        </p:txBody>
      </p:sp>
      <p:sp>
        <p:nvSpPr>
          <p:cNvPr id="6" name="标题 1"/>
          <p:cNvSpPr txBox="1"/>
          <p:nvPr/>
        </p:nvSpPr>
        <p:spPr>
          <a:xfrm rot="16200000" flipH="1">
            <a:off x="4305695" y="4976501"/>
            <a:ext cx="329916" cy="329916"/>
          </a:xfrm>
          <a:custGeom>
            <a:avLst/>
            <a:gdLst>
              <a:gd name="connsiteX0" fmla="*/ 0 w 1272540"/>
              <a:gd name="connsiteY0" fmla="*/ 636270 h 1272540"/>
              <a:gd name="connsiteX1" fmla="*/ 152400 w 1272540"/>
              <a:gd name="connsiteY1" fmla="*/ 483870 h 1272540"/>
              <a:gd name="connsiteX2" fmla="*/ 483870 w 1272540"/>
              <a:gd name="connsiteY2" fmla="*/ 483870 h 1272540"/>
              <a:gd name="connsiteX3" fmla="*/ 483870 w 1272540"/>
              <a:gd name="connsiteY3" fmla="*/ 152400 h 1272540"/>
              <a:gd name="connsiteX4" fmla="*/ 636270 w 1272540"/>
              <a:gd name="connsiteY4" fmla="*/ 0 h 1272540"/>
              <a:gd name="connsiteX5" fmla="*/ 788670 w 1272540"/>
              <a:gd name="connsiteY5" fmla="*/ 152400 h 1272540"/>
              <a:gd name="connsiteX6" fmla="*/ 788670 w 1272540"/>
              <a:gd name="connsiteY6" fmla="*/ 483870 h 1272540"/>
              <a:gd name="connsiteX7" fmla="*/ 1120140 w 1272540"/>
              <a:gd name="connsiteY7" fmla="*/ 483870 h 1272540"/>
              <a:gd name="connsiteX8" fmla="*/ 1272540 w 1272540"/>
              <a:gd name="connsiteY8" fmla="*/ 636270 h 1272540"/>
              <a:gd name="connsiteX9" fmla="*/ 1120140 w 1272540"/>
              <a:gd name="connsiteY9" fmla="*/ 788670 h 1272540"/>
              <a:gd name="connsiteX10" fmla="*/ 788670 w 1272540"/>
              <a:gd name="connsiteY10" fmla="*/ 788670 h 1272540"/>
              <a:gd name="connsiteX11" fmla="*/ 788670 w 1272540"/>
              <a:gd name="connsiteY11" fmla="*/ 1120140 h 1272540"/>
              <a:gd name="connsiteX12" fmla="*/ 636270 w 1272540"/>
              <a:gd name="connsiteY12" fmla="*/ 1272540 h 1272540"/>
              <a:gd name="connsiteX13" fmla="*/ 483870 w 1272540"/>
              <a:gd name="connsiteY13" fmla="*/ 1120140 h 1272540"/>
              <a:gd name="connsiteX14" fmla="*/ 483870 w 1272540"/>
              <a:gd name="connsiteY14" fmla="*/ 788670 h 1272540"/>
              <a:gd name="connsiteX15" fmla="*/ 152400 w 1272540"/>
              <a:gd name="connsiteY15" fmla="*/ 788670 h 1272540"/>
              <a:gd name="connsiteX16" fmla="*/ 0 w 1272540"/>
              <a:gd name="connsiteY16" fmla="*/ 636270 h 1272540"/>
            </a:gdLst>
            <a:ahLst/>
            <a:cxnLst/>
            <a:rect l="l" t="t" r="r" b="b"/>
            <a:pathLst>
              <a:path w="1272540" h="1272540">
                <a:moveTo>
                  <a:pt x="0" y="636270"/>
                </a:moveTo>
                <a:cubicBezTo>
                  <a:pt x="0" y="552102"/>
                  <a:pt x="68232" y="483870"/>
                  <a:pt x="152400" y="483870"/>
                </a:cubicBezTo>
                <a:lnTo>
                  <a:pt x="483870" y="483870"/>
                </a:lnTo>
                <a:lnTo>
                  <a:pt x="483870" y="152400"/>
                </a:lnTo>
                <a:cubicBezTo>
                  <a:pt x="483870" y="68232"/>
                  <a:pt x="552102" y="0"/>
                  <a:pt x="636270" y="0"/>
                </a:cubicBezTo>
                <a:cubicBezTo>
                  <a:pt x="720438" y="0"/>
                  <a:pt x="788670" y="68232"/>
                  <a:pt x="788670" y="152400"/>
                </a:cubicBezTo>
                <a:lnTo>
                  <a:pt x="788670" y="483870"/>
                </a:lnTo>
                <a:lnTo>
                  <a:pt x="1120140" y="483870"/>
                </a:lnTo>
                <a:cubicBezTo>
                  <a:pt x="1204308" y="483870"/>
                  <a:pt x="1272540" y="552102"/>
                  <a:pt x="1272540" y="636270"/>
                </a:cubicBezTo>
                <a:cubicBezTo>
                  <a:pt x="1272540" y="720438"/>
                  <a:pt x="1204308" y="788670"/>
                  <a:pt x="1120140" y="788670"/>
                </a:cubicBezTo>
                <a:lnTo>
                  <a:pt x="788670" y="788670"/>
                </a:lnTo>
                <a:lnTo>
                  <a:pt x="788670" y="1120140"/>
                </a:lnTo>
                <a:cubicBezTo>
                  <a:pt x="788670" y="1204308"/>
                  <a:pt x="720438" y="1272540"/>
                  <a:pt x="636270" y="1272540"/>
                </a:cubicBezTo>
                <a:cubicBezTo>
                  <a:pt x="552102" y="1272540"/>
                  <a:pt x="483870" y="1204308"/>
                  <a:pt x="483870" y="1120140"/>
                </a:cubicBezTo>
                <a:lnTo>
                  <a:pt x="483870" y="788670"/>
                </a:lnTo>
                <a:lnTo>
                  <a:pt x="152400" y="788670"/>
                </a:lnTo>
                <a:cubicBezTo>
                  <a:pt x="68232" y="788670"/>
                  <a:pt x="0" y="720438"/>
                  <a:pt x="0" y="636270"/>
                </a:cubicBezTo>
                <a:close/>
              </a:path>
            </a:pathLst>
          </a:custGeom>
          <a:solidFill>
            <a:schemeClr val="accent1">
              <a:alpha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5078284" y="2377440"/>
            <a:ext cx="6174000" cy="245760"/>
          </a:xfrm>
          <a:prstGeom prst="rect">
            <a:avLst/>
          </a:prstGeom>
          <a:noFill/>
          <a:ln>
            <a:noFill/>
          </a:ln>
        </p:spPr>
        <p:txBody>
          <a:bodyPr vert="horz" wrap="square" lIns="0" tIns="0" rIns="0" bIns="0" rtlCol="0" anchor="ctr"/>
          <a:lstStyle/>
          <a:p>
            <a:pPr algn="l">
              <a:lnSpc>
                <a:spcPct val="150000"/>
              </a:lnSpc>
            </a:pPr>
            <a:r>
              <a:rPr kumimoji="1" lang="en-US" altLang="zh-CN" sz="1600" dirty="0">
                <a:ln w="12700">
                  <a:noFill/>
                </a:ln>
                <a:solidFill>
                  <a:srgbClr val="262626">
                    <a:alpha val="100000"/>
                  </a:srgbClr>
                </a:solidFill>
                <a:latin typeface="Source Han Sans CN Bold"/>
                <a:ea typeface="Source Han Sans CN Bold"/>
                <a:cs typeface="Source Han Sans CN Bold"/>
              </a:rPr>
              <a:t> </a:t>
            </a:r>
            <a:r>
              <a:rPr kumimoji="1" lang="en-US" altLang="zh-CN" sz="1600" dirty="0" err="1">
                <a:ln w="12700">
                  <a:noFill/>
                </a:ln>
                <a:solidFill>
                  <a:srgbClr val="262626">
                    <a:alpha val="100000"/>
                  </a:srgbClr>
                </a:solidFill>
                <a:latin typeface="Source Han Sans CN Bold"/>
                <a:ea typeface="Source Han Sans CN Bold"/>
                <a:cs typeface="Source Han Sans CN Bold"/>
              </a:rPr>
              <a:t>清洗过程</a:t>
            </a:r>
            <a:endParaRPr kumimoji="1" lang="zh-CN" altLang="en-US" dirty="0"/>
          </a:p>
        </p:txBody>
      </p:sp>
      <p:sp>
        <p:nvSpPr>
          <p:cNvPr id="8" name="标题 1"/>
          <p:cNvSpPr txBox="1"/>
          <p:nvPr/>
        </p:nvSpPr>
        <p:spPr>
          <a:xfrm>
            <a:off x="5078285" y="2719113"/>
            <a:ext cx="6172812" cy="3070689"/>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a:ea typeface="Source Han Sans"/>
                <a:cs typeface="Source Han Sans"/>
              </a:rPr>
              <a:t>数据处理：对数据进行清洗，处理了格式不一致、缺失值等问题。处理后的数据集为后续分析提供了可靠的基础。</a:t>
            </a:r>
            <a:endParaRPr kumimoji="1" lang="zh-CN" altLang="en-US"/>
          </a:p>
        </p:txBody>
      </p:sp>
      <p:sp>
        <p:nvSpPr>
          <p:cNvPr id="9" name="标题 1"/>
          <p:cNvSpPr txBox="1"/>
          <p:nvPr/>
        </p:nvSpPr>
        <p:spPr>
          <a:xfrm>
            <a:off x="1553431" y="2103120"/>
            <a:ext cx="2664000" cy="617220"/>
          </a:xfrm>
          <a:prstGeom prst="rect">
            <a:avLst/>
          </a:prstGeom>
          <a:noFill/>
          <a:ln>
            <a:noFill/>
          </a:ln>
        </p:spPr>
        <p:txBody>
          <a:bodyPr vert="horz" wrap="square" lIns="0" tIns="0" rIns="0" bIns="0" rtlCol="0" anchor="b"/>
          <a:lstStyle/>
          <a:p>
            <a:pPr algn="l">
              <a:lnSpc>
                <a:spcPct val="150000"/>
              </a:lnSpc>
            </a:pPr>
            <a:r>
              <a:rPr kumimoji="1" lang="en-US" altLang="zh-CN" sz="1600" dirty="0">
                <a:ln w="12700">
                  <a:noFill/>
                </a:ln>
                <a:solidFill>
                  <a:srgbClr val="262626">
                    <a:alpha val="100000"/>
                  </a:srgbClr>
                </a:solidFill>
                <a:latin typeface="Source Han Sans CN Bold"/>
                <a:ea typeface="Source Han Sans CN Bold"/>
                <a:cs typeface="Source Han Sans CN Bold"/>
              </a:rPr>
              <a:t> </a:t>
            </a:r>
            <a:r>
              <a:rPr kumimoji="1" lang="en-US" altLang="zh-CN" sz="1600" dirty="0" err="1">
                <a:ln w="12700">
                  <a:noFill/>
                </a:ln>
                <a:solidFill>
                  <a:srgbClr val="262626">
                    <a:alpha val="100000"/>
                  </a:srgbClr>
                </a:solidFill>
                <a:latin typeface="Source Han Sans CN Bold"/>
                <a:ea typeface="Source Han Sans CN Bold"/>
                <a:cs typeface="Source Han Sans CN Bold"/>
              </a:rPr>
              <a:t>采集过程</a:t>
            </a:r>
            <a:endParaRPr kumimoji="1" lang="zh-CN" altLang="en-US" dirty="0"/>
          </a:p>
        </p:txBody>
      </p:sp>
      <p:sp>
        <p:nvSpPr>
          <p:cNvPr id="10" name="标题 1"/>
          <p:cNvSpPr txBox="1"/>
          <p:nvPr/>
        </p:nvSpPr>
        <p:spPr>
          <a:xfrm>
            <a:off x="305555" y="424640"/>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800323" y="490037"/>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数据采集与清洗</a:t>
            </a:r>
            <a:endParaRPr kumimoji="1" lang="zh-CN" altLang="en-US"/>
          </a:p>
        </p:txBody>
      </p:sp>
      <p:sp>
        <p:nvSpPr>
          <p:cNvPr id="12" name="标题 1"/>
          <p:cNvSpPr txBox="1"/>
          <p:nvPr/>
        </p:nvSpPr>
        <p:spPr>
          <a:xfrm flipH="1">
            <a:off x="87715" y="421863"/>
            <a:ext cx="570705" cy="570705"/>
          </a:xfrm>
          <a:prstGeom prst="snip2DiagRect">
            <a:avLst>
              <a:gd name="adj1" fmla="val 0"/>
              <a:gd name="adj2" fmla="val 40820"/>
            </a:avLst>
          </a:prstGeom>
          <a:gradFill>
            <a:gsLst>
              <a:gs pos="0">
                <a:schemeClr val="accent1"/>
              </a:gs>
              <a:gs pos="8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AFBFC">
                <a:alpha val="100000"/>
              </a:srgbClr>
            </a:gs>
            <a:gs pos="50400">
              <a:schemeClr val="bg1"/>
            </a:gs>
            <a:gs pos="96800">
              <a:srgbClr val="FAFBFC">
                <a:alpha val="100000"/>
              </a:srgbClr>
            </a:gs>
          </a:gsLst>
          <a:lin ang="2700000" scaled="0"/>
        </a:gra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7145311" y="2594610"/>
            <a:ext cx="3360815" cy="2579256"/>
          </a:xfrm>
          <a:prstGeom prst="roundRect">
            <a:avLst>
              <a:gd name="adj" fmla="val 4731"/>
            </a:avLst>
          </a:prstGeom>
          <a:solidFill>
            <a:schemeClr val="bg1">
              <a:lumMod val="95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1609841" y="2594610"/>
            <a:ext cx="3360815" cy="2579256"/>
          </a:xfrm>
          <a:prstGeom prst="roundRect">
            <a:avLst>
              <a:gd name="adj" fmla="val 4731"/>
            </a:avLst>
          </a:prstGeom>
          <a:solidFill>
            <a:schemeClr val="bg1">
              <a:lumMod val="95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609841" y="1986900"/>
            <a:ext cx="3360815" cy="1027657"/>
          </a:xfrm>
          <a:prstGeom prst="roundRect">
            <a:avLst/>
          </a:prstGeom>
          <a:solidFill>
            <a:schemeClr val="accent1"/>
          </a:solidFill>
          <a:ln cap="sq">
            <a:noFill/>
            <a:prstDash val="solid"/>
            <a:miter/>
          </a:ln>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7145311" y="1986900"/>
            <a:ext cx="3360815" cy="1027657"/>
          </a:xfrm>
          <a:prstGeom prst="roundRect">
            <a:avLst/>
          </a:prstGeom>
          <a:solidFill>
            <a:schemeClr val="accent2"/>
          </a:solidFill>
          <a:ln cap="sq">
            <a:noFill/>
            <a:prstDash val="solid"/>
            <a:miter/>
          </a:ln>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4182408" y="2753777"/>
            <a:ext cx="558802" cy="558802"/>
          </a:xfrm>
          <a:prstGeom prst="ellipse">
            <a:avLst/>
          </a:prstGeom>
          <a:solidFill>
            <a:schemeClr val="accent1"/>
          </a:solidFill>
          <a:ln w="25400" cap="sq">
            <a:solidFill>
              <a:schemeClr val="bg1"/>
            </a:solidFill>
            <a:prstDash val="solid"/>
            <a:miter/>
          </a:ln>
          <a:effectLst>
            <a:outerShdw blurRad="381000" dist="63500" dir="10260000" algn="t"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9807463" y="2753777"/>
            <a:ext cx="558802" cy="558802"/>
          </a:xfrm>
          <a:prstGeom prst="ellipse">
            <a:avLst/>
          </a:prstGeom>
          <a:solidFill>
            <a:schemeClr val="accent2"/>
          </a:solidFill>
          <a:ln w="19050" cap="sq">
            <a:solidFill>
              <a:schemeClr val="bg1"/>
            </a:solidFill>
            <a:miter/>
          </a:ln>
          <a:effectLst>
            <a:outerShdw blurRad="381000" dist="63500" dir="10260000" algn="t" rotWithShape="0">
              <a:schemeClr val="accent2">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4341516" y="2917936"/>
            <a:ext cx="240586" cy="230484"/>
          </a:xfrm>
          <a:custGeom>
            <a:avLst/>
            <a:gdLst>
              <a:gd name="connsiteX0" fmla="*/ 196501 w 467362"/>
              <a:gd name="connsiteY0" fmla="*/ 222283 h 447740"/>
              <a:gd name="connsiteX1" fmla="*/ 227171 w 467362"/>
              <a:gd name="connsiteY1" fmla="*/ 249334 h 447740"/>
              <a:gd name="connsiteX2" fmla="*/ 204216 w 467362"/>
              <a:gd name="connsiteY2" fmla="*/ 278671 h 447740"/>
              <a:gd name="connsiteX3" fmla="*/ 196501 w 467362"/>
              <a:gd name="connsiteY3" fmla="*/ 278671 h 447740"/>
              <a:gd name="connsiteX4" fmla="*/ 181356 w 467362"/>
              <a:gd name="connsiteY4" fmla="*/ 263526 h 447740"/>
              <a:gd name="connsiteX5" fmla="*/ 181356 w 467362"/>
              <a:gd name="connsiteY5" fmla="*/ 237523 h 447740"/>
              <a:gd name="connsiteX6" fmla="*/ 181356 w 467362"/>
              <a:gd name="connsiteY6" fmla="*/ 237428 h 447740"/>
              <a:gd name="connsiteX7" fmla="*/ 196501 w 467362"/>
              <a:gd name="connsiteY7" fmla="*/ 222283 h 447740"/>
              <a:gd name="connsiteX8" fmla="*/ 139827 w 467362"/>
              <a:gd name="connsiteY8" fmla="*/ 182183 h 447740"/>
              <a:gd name="connsiteX9" fmla="*/ 124777 w 467362"/>
              <a:gd name="connsiteY9" fmla="*/ 197233 h 447740"/>
              <a:gd name="connsiteX10" fmla="*/ 124777 w 467362"/>
              <a:gd name="connsiteY10" fmla="*/ 368683 h 447740"/>
              <a:gd name="connsiteX11" fmla="*/ 124777 w 467362"/>
              <a:gd name="connsiteY11" fmla="*/ 368686 h 447740"/>
              <a:gd name="connsiteX12" fmla="*/ 139636 w 467362"/>
              <a:gd name="connsiteY12" fmla="*/ 383923 h 447740"/>
              <a:gd name="connsiteX13" fmla="*/ 166497 w 467362"/>
              <a:gd name="connsiteY13" fmla="*/ 383923 h 447740"/>
              <a:gd name="connsiteX14" fmla="*/ 181547 w 467362"/>
              <a:gd name="connsiteY14" fmla="*/ 368873 h 447740"/>
              <a:gd name="connsiteX15" fmla="*/ 181547 w 467362"/>
              <a:gd name="connsiteY15" fmla="*/ 334202 h 447740"/>
              <a:gd name="connsiteX16" fmla="*/ 196691 w 467362"/>
              <a:gd name="connsiteY16" fmla="*/ 319058 h 447740"/>
              <a:gd name="connsiteX17" fmla="*/ 209836 w 467362"/>
              <a:gd name="connsiteY17" fmla="*/ 319058 h 447740"/>
              <a:gd name="connsiteX18" fmla="*/ 247936 w 467362"/>
              <a:gd name="connsiteY18" fmla="*/ 309533 h 447740"/>
              <a:gd name="connsiteX19" fmla="*/ 272986 w 467362"/>
              <a:gd name="connsiteY19" fmla="*/ 284101 h 447740"/>
              <a:gd name="connsiteX20" fmla="*/ 281273 w 467362"/>
              <a:gd name="connsiteY20" fmla="*/ 251049 h 447740"/>
              <a:gd name="connsiteX21" fmla="*/ 272606 w 467362"/>
              <a:gd name="connsiteY21" fmla="*/ 217235 h 447740"/>
              <a:gd name="connsiteX22" fmla="*/ 247650 w 467362"/>
              <a:gd name="connsiteY22" fmla="*/ 191899 h 447740"/>
              <a:gd name="connsiteX23" fmla="*/ 207550 w 467362"/>
              <a:gd name="connsiteY23" fmla="*/ 182183 h 447740"/>
              <a:gd name="connsiteX24" fmla="*/ 15049 w 467362"/>
              <a:gd name="connsiteY24" fmla="*/ 73884 h 447740"/>
              <a:gd name="connsiteX25" fmla="*/ 183451 w 467362"/>
              <a:gd name="connsiteY25" fmla="*/ 73884 h 447740"/>
              <a:gd name="connsiteX26" fmla="*/ 198215 w 467362"/>
              <a:gd name="connsiteY26" fmla="*/ 85314 h 447740"/>
              <a:gd name="connsiteX27" fmla="*/ 202978 w 467362"/>
              <a:gd name="connsiteY27" fmla="*/ 105983 h 447740"/>
              <a:gd name="connsiteX28" fmla="*/ 217742 w 467362"/>
              <a:gd name="connsiteY28" fmla="*/ 117699 h 447740"/>
              <a:gd name="connsiteX29" fmla="*/ 354140 w 467362"/>
              <a:gd name="connsiteY29" fmla="*/ 117699 h 447740"/>
              <a:gd name="connsiteX30" fmla="*/ 354235 w 467362"/>
              <a:gd name="connsiteY30" fmla="*/ 117699 h 447740"/>
              <a:gd name="connsiteX31" fmla="*/ 369284 w 467362"/>
              <a:gd name="connsiteY31" fmla="*/ 132749 h 447740"/>
              <a:gd name="connsiteX32" fmla="*/ 369284 w 467362"/>
              <a:gd name="connsiteY32" fmla="*/ 432596 h 447740"/>
              <a:gd name="connsiteX33" fmla="*/ 354140 w 467362"/>
              <a:gd name="connsiteY33" fmla="*/ 447740 h 447740"/>
              <a:gd name="connsiteX34" fmla="*/ 15049 w 467362"/>
              <a:gd name="connsiteY34" fmla="*/ 447740 h 447740"/>
              <a:gd name="connsiteX35" fmla="*/ 0 w 467362"/>
              <a:gd name="connsiteY35" fmla="*/ 432596 h 447740"/>
              <a:gd name="connsiteX36" fmla="*/ 0 w 467362"/>
              <a:gd name="connsiteY36" fmla="*/ 88934 h 447740"/>
              <a:gd name="connsiteX37" fmla="*/ 15049 w 467362"/>
              <a:gd name="connsiteY37" fmla="*/ 73884 h 447740"/>
              <a:gd name="connsiteX38" fmla="*/ 124778 w 467362"/>
              <a:gd name="connsiteY38" fmla="*/ 351 h 447740"/>
              <a:gd name="connsiteX39" fmla="*/ 455581 w 467362"/>
              <a:gd name="connsiteY39" fmla="*/ 74075 h 447740"/>
              <a:gd name="connsiteX40" fmla="*/ 467011 w 467362"/>
              <a:gd name="connsiteY40" fmla="*/ 91982 h 447740"/>
              <a:gd name="connsiteX41" fmla="*/ 400336 w 467362"/>
              <a:gd name="connsiteY41" fmla="*/ 399449 h 447740"/>
              <a:gd name="connsiteX42" fmla="*/ 399193 w 467362"/>
              <a:gd name="connsiteY42" fmla="*/ 399449 h 447740"/>
              <a:gd name="connsiteX43" fmla="*/ 387573 w 467362"/>
              <a:gd name="connsiteY43" fmla="*/ 384780 h 447740"/>
              <a:gd name="connsiteX44" fmla="*/ 387573 w 467362"/>
              <a:gd name="connsiteY44" fmla="*/ 114556 h 447740"/>
              <a:gd name="connsiteX45" fmla="*/ 372428 w 467362"/>
              <a:gd name="connsiteY45" fmla="*/ 99411 h 447740"/>
              <a:gd name="connsiteX46" fmla="*/ 235839 w 467362"/>
              <a:gd name="connsiteY46" fmla="*/ 99411 h 447740"/>
              <a:gd name="connsiteX47" fmla="*/ 221171 w 467362"/>
              <a:gd name="connsiteY47" fmla="*/ 87791 h 447740"/>
              <a:gd name="connsiteX48" fmla="*/ 216408 w 467362"/>
              <a:gd name="connsiteY48" fmla="*/ 67121 h 447740"/>
              <a:gd name="connsiteX49" fmla="*/ 201645 w 467362"/>
              <a:gd name="connsiteY49" fmla="*/ 55501 h 447740"/>
              <a:gd name="connsiteX50" fmla="*/ 115920 w 467362"/>
              <a:gd name="connsiteY50" fmla="*/ 55501 h 447740"/>
              <a:gd name="connsiteX51" fmla="*/ 112872 w 467362"/>
              <a:gd name="connsiteY51" fmla="*/ 55171 h 447740"/>
              <a:gd name="connsiteX52" fmla="*/ 101156 w 467362"/>
              <a:gd name="connsiteY52" fmla="*/ 37213 h 447740"/>
              <a:gd name="connsiteX53" fmla="*/ 106680 w 467362"/>
              <a:gd name="connsiteY53" fmla="*/ 11876 h 447740"/>
              <a:gd name="connsiteX54" fmla="*/ 124778 w 467362"/>
              <a:gd name="connsiteY54" fmla="*/ 351 h 447740"/>
            </a:gdLst>
            <a:ahLst/>
            <a:cxnLst/>
            <a:rect l="l" t="t" r="r" b="b"/>
            <a:pathLst>
              <a:path w="467362" h="447740">
                <a:moveTo>
                  <a:pt x="196501" y="222283"/>
                </a:moveTo>
                <a:cubicBezTo>
                  <a:pt x="216123" y="222791"/>
                  <a:pt x="226343" y="231808"/>
                  <a:pt x="227171" y="249334"/>
                </a:cubicBezTo>
                <a:cubicBezTo>
                  <a:pt x="226981" y="267813"/>
                  <a:pt x="219361" y="277528"/>
                  <a:pt x="204216" y="278671"/>
                </a:cubicBezTo>
                <a:lnTo>
                  <a:pt x="196501" y="278671"/>
                </a:lnTo>
                <a:cubicBezTo>
                  <a:pt x="188138" y="278671"/>
                  <a:pt x="181356" y="271890"/>
                  <a:pt x="181356" y="263526"/>
                </a:cubicBezTo>
                <a:lnTo>
                  <a:pt x="181356" y="237523"/>
                </a:lnTo>
                <a:cubicBezTo>
                  <a:pt x="181356" y="237492"/>
                  <a:pt x="181356" y="237459"/>
                  <a:pt x="181356" y="237428"/>
                </a:cubicBezTo>
                <a:cubicBezTo>
                  <a:pt x="181356" y="229063"/>
                  <a:pt x="188138" y="222283"/>
                  <a:pt x="196501" y="222283"/>
                </a:cubicBezTo>
                <a:close/>
                <a:moveTo>
                  <a:pt x="139827" y="182183"/>
                </a:moveTo>
                <a:cubicBezTo>
                  <a:pt x="131511" y="182183"/>
                  <a:pt x="124777" y="188921"/>
                  <a:pt x="124777" y="197233"/>
                </a:cubicBezTo>
                <a:lnTo>
                  <a:pt x="124777" y="368683"/>
                </a:lnTo>
                <a:cubicBezTo>
                  <a:pt x="124777" y="368684"/>
                  <a:pt x="124777" y="368685"/>
                  <a:pt x="124777" y="368686"/>
                </a:cubicBezTo>
                <a:cubicBezTo>
                  <a:pt x="124673" y="376996"/>
                  <a:pt x="131321" y="383818"/>
                  <a:pt x="139636" y="383923"/>
                </a:cubicBezTo>
                <a:lnTo>
                  <a:pt x="166497" y="383923"/>
                </a:lnTo>
                <a:cubicBezTo>
                  <a:pt x="174812" y="383923"/>
                  <a:pt x="181547" y="377185"/>
                  <a:pt x="181547" y="368873"/>
                </a:cubicBezTo>
                <a:lnTo>
                  <a:pt x="181547" y="334202"/>
                </a:lnTo>
                <a:cubicBezTo>
                  <a:pt x="181547" y="325838"/>
                  <a:pt x="188328" y="319058"/>
                  <a:pt x="196691" y="319058"/>
                </a:cubicBezTo>
                <a:lnTo>
                  <a:pt x="209836" y="319058"/>
                </a:lnTo>
                <a:cubicBezTo>
                  <a:pt x="223152" y="319298"/>
                  <a:pt x="236296" y="316011"/>
                  <a:pt x="247936" y="309533"/>
                </a:cubicBezTo>
                <a:cubicBezTo>
                  <a:pt x="258584" y="303672"/>
                  <a:pt x="267290" y="294834"/>
                  <a:pt x="272986" y="284101"/>
                </a:cubicBezTo>
                <a:cubicBezTo>
                  <a:pt x="278501" y="273963"/>
                  <a:pt x="281359" y="262590"/>
                  <a:pt x="281273" y="251049"/>
                </a:cubicBezTo>
                <a:cubicBezTo>
                  <a:pt x="281321" y="239223"/>
                  <a:pt x="278340" y="227581"/>
                  <a:pt x="272606" y="217235"/>
                </a:cubicBezTo>
                <a:cubicBezTo>
                  <a:pt x="266738" y="206686"/>
                  <a:pt x="258108" y="197929"/>
                  <a:pt x="247650" y="191899"/>
                </a:cubicBezTo>
                <a:cubicBezTo>
                  <a:pt x="235325" y="185300"/>
                  <a:pt x="221523" y="181956"/>
                  <a:pt x="207550" y="182183"/>
                </a:cubicBezTo>
                <a:close/>
                <a:moveTo>
                  <a:pt x="15049" y="73884"/>
                </a:moveTo>
                <a:lnTo>
                  <a:pt x="183451" y="73884"/>
                </a:lnTo>
                <a:cubicBezTo>
                  <a:pt x="190405" y="73880"/>
                  <a:pt x="196482" y="78582"/>
                  <a:pt x="198215" y="85314"/>
                </a:cubicBezTo>
                <a:lnTo>
                  <a:pt x="202978" y="105983"/>
                </a:lnTo>
                <a:cubicBezTo>
                  <a:pt x="204578" y="112848"/>
                  <a:pt x="210693" y="117705"/>
                  <a:pt x="217742" y="117699"/>
                </a:cubicBezTo>
                <a:lnTo>
                  <a:pt x="354140" y="117699"/>
                </a:lnTo>
                <a:cubicBezTo>
                  <a:pt x="354168" y="117699"/>
                  <a:pt x="354206" y="117699"/>
                  <a:pt x="354235" y="117699"/>
                </a:cubicBezTo>
                <a:cubicBezTo>
                  <a:pt x="362550" y="117699"/>
                  <a:pt x="369284" y="124437"/>
                  <a:pt x="369284" y="132749"/>
                </a:cubicBezTo>
                <a:lnTo>
                  <a:pt x="369284" y="432596"/>
                </a:lnTo>
                <a:cubicBezTo>
                  <a:pt x="369284" y="440959"/>
                  <a:pt x="362502" y="447740"/>
                  <a:pt x="354140" y="447740"/>
                </a:cubicBezTo>
                <a:lnTo>
                  <a:pt x="15049" y="447740"/>
                </a:lnTo>
                <a:cubicBezTo>
                  <a:pt x="6763" y="447688"/>
                  <a:pt x="0" y="440922"/>
                  <a:pt x="0" y="432596"/>
                </a:cubicBezTo>
                <a:lnTo>
                  <a:pt x="0" y="88934"/>
                </a:lnTo>
                <a:cubicBezTo>
                  <a:pt x="0" y="80622"/>
                  <a:pt x="6763" y="73884"/>
                  <a:pt x="15049" y="73884"/>
                </a:cubicBezTo>
                <a:close/>
                <a:moveTo>
                  <a:pt x="124778" y="351"/>
                </a:moveTo>
                <a:lnTo>
                  <a:pt x="455581" y="74075"/>
                </a:lnTo>
                <a:cubicBezTo>
                  <a:pt x="463678" y="75877"/>
                  <a:pt x="468783" y="83883"/>
                  <a:pt x="467011" y="91982"/>
                </a:cubicBezTo>
                <a:lnTo>
                  <a:pt x="400336" y="399449"/>
                </a:lnTo>
                <a:lnTo>
                  <a:pt x="399193" y="399449"/>
                </a:lnTo>
                <a:cubicBezTo>
                  <a:pt x="392364" y="397887"/>
                  <a:pt x="387535" y="391789"/>
                  <a:pt x="387573" y="384780"/>
                </a:cubicBezTo>
                <a:lnTo>
                  <a:pt x="387573" y="114556"/>
                </a:lnTo>
                <a:cubicBezTo>
                  <a:pt x="387573" y="106192"/>
                  <a:pt x="380791" y="99411"/>
                  <a:pt x="372428" y="99411"/>
                </a:cubicBezTo>
                <a:lnTo>
                  <a:pt x="235839" y="99411"/>
                </a:lnTo>
                <a:cubicBezTo>
                  <a:pt x="228838" y="99418"/>
                  <a:pt x="222762" y="94603"/>
                  <a:pt x="221171" y="87791"/>
                </a:cubicBezTo>
                <a:lnTo>
                  <a:pt x="216408" y="67121"/>
                </a:lnTo>
                <a:cubicBezTo>
                  <a:pt x="214742" y="60314"/>
                  <a:pt x="208655" y="55519"/>
                  <a:pt x="201645" y="55501"/>
                </a:cubicBezTo>
                <a:lnTo>
                  <a:pt x="115920" y="55501"/>
                </a:lnTo>
                <a:cubicBezTo>
                  <a:pt x="114872" y="55497"/>
                  <a:pt x="113824" y="55387"/>
                  <a:pt x="112872" y="55171"/>
                </a:cubicBezTo>
                <a:cubicBezTo>
                  <a:pt x="104680" y="53435"/>
                  <a:pt x="99442" y="45395"/>
                  <a:pt x="101156" y="37213"/>
                </a:cubicBezTo>
                <a:lnTo>
                  <a:pt x="106680" y="11876"/>
                </a:lnTo>
                <a:cubicBezTo>
                  <a:pt x="108490" y="3720"/>
                  <a:pt x="116606" y="-1424"/>
                  <a:pt x="124778" y="351"/>
                </a:cubicBezTo>
                <a:close/>
              </a:path>
            </a:pathLst>
          </a:custGeom>
          <a:solidFill>
            <a:schemeClr val="bg1"/>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10" name="标题 1"/>
          <p:cNvSpPr txBox="1"/>
          <p:nvPr/>
        </p:nvSpPr>
        <p:spPr>
          <a:xfrm>
            <a:off x="9966571" y="2922510"/>
            <a:ext cx="240586" cy="221335"/>
          </a:xfrm>
          <a:custGeom>
            <a:avLst/>
            <a:gdLst>
              <a:gd name="connsiteX0" fmla="*/ 341095 w 461968"/>
              <a:gd name="connsiteY0" fmla="*/ 172695 h 425005"/>
              <a:gd name="connsiteX1" fmla="*/ 171074 w 461968"/>
              <a:gd name="connsiteY1" fmla="*/ 7 h 425005"/>
              <a:gd name="connsiteX2" fmla="*/ 1148 w 461968"/>
              <a:gd name="connsiteY2" fmla="*/ 172695 h 425005"/>
              <a:gd name="connsiteX3" fmla="*/ 32009 w 461968"/>
              <a:gd name="connsiteY3" fmla="*/ 272041 h 425005"/>
              <a:gd name="connsiteX4" fmla="*/ 25818 w 461968"/>
              <a:gd name="connsiteY4" fmla="*/ 297378 h 425005"/>
              <a:gd name="connsiteX5" fmla="*/ 38124 w 461968"/>
              <a:gd name="connsiteY5" fmla="*/ 317956 h 425005"/>
              <a:gd name="connsiteX6" fmla="*/ 43439 w 461968"/>
              <a:gd name="connsiteY6" fmla="*/ 318428 h 425005"/>
              <a:gd name="connsiteX7" fmla="*/ 76300 w 461968"/>
              <a:gd name="connsiteY7" fmla="*/ 316237 h 425005"/>
              <a:gd name="connsiteX8" fmla="*/ 171550 w 461968"/>
              <a:gd name="connsiteY8" fmla="*/ 345574 h 425005"/>
              <a:gd name="connsiteX9" fmla="*/ 341095 w 461968"/>
              <a:gd name="connsiteY9" fmla="*/ 172695 h 425005"/>
              <a:gd name="connsiteX10" fmla="*/ 249560 w 461968"/>
              <a:gd name="connsiteY10" fmla="*/ 150502 h 425005"/>
              <a:gd name="connsiteX11" fmla="*/ 271372 w 461968"/>
              <a:gd name="connsiteY11" fmla="*/ 172693 h 425005"/>
              <a:gd name="connsiteX12" fmla="*/ 271372 w 461968"/>
              <a:gd name="connsiteY12" fmla="*/ 172695 h 425005"/>
              <a:gd name="connsiteX13" fmla="*/ 249560 w 461968"/>
              <a:gd name="connsiteY13" fmla="*/ 194793 h 425005"/>
              <a:gd name="connsiteX14" fmla="*/ 227367 w 461968"/>
              <a:gd name="connsiteY14" fmla="*/ 172982 h 425005"/>
              <a:gd name="connsiteX15" fmla="*/ 227367 w 461968"/>
              <a:gd name="connsiteY15" fmla="*/ 172695 h 425005"/>
              <a:gd name="connsiteX16" fmla="*/ 249179 w 461968"/>
              <a:gd name="connsiteY16" fmla="*/ 150502 h 425005"/>
              <a:gd name="connsiteX17" fmla="*/ 249560 w 461968"/>
              <a:gd name="connsiteY17" fmla="*/ 150502 h 425005"/>
              <a:gd name="connsiteX18" fmla="*/ 92683 w 461968"/>
              <a:gd name="connsiteY18" fmla="*/ 194793 h 425005"/>
              <a:gd name="connsiteX19" fmla="*/ 70871 w 461968"/>
              <a:gd name="connsiteY19" fmla="*/ 172791 h 425005"/>
              <a:gd name="connsiteX20" fmla="*/ 70871 w 461968"/>
              <a:gd name="connsiteY20" fmla="*/ 172695 h 425005"/>
              <a:gd name="connsiteX21" fmla="*/ 92493 w 461968"/>
              <a:gd name="connsiteY21" fmla="*/ 150504 h 425005"/>
              <a:gd name="connsiteX22" fmla="*/ 92683 w 461968"/>
              <a:gd name="connsiteY22" fmla="*/ 150502 h 425005"/>
              <a:gd name="connsiteX23" fmla="*/ 114496 w 461968"/>
              <a:gd name="connsiteY23" fmla="*/ 172693 h 425005"/>
              <a:gd name="connsiteX24" fmla="*/ 114496 w 461968"/>
              <a:gd name="connsiteY24" fmla="*/ 172695 h 425005"/>
              <a:gd name="connsiteX25" fmla="*/ 92683 w 461968"/>
              <a:gd name="connsiteY25" fmla="*/ 194793 h 425005"/>
              <a:gd name="connsiteX26" fmla="*/ 149357 w 461968"/>
              <a:gd name="connsiteY26" fmla="*/ 172695 h 425005"/>
              <a:gd name="connsiteX27" fmla="*/ 170979 w 461968"/>
              <a:gd name="connsiteY27" fmla="*/ 150503 h 425005"/>
              <a:gd name="connsiteX28" fmla="*/ 171074 w 461968"/>
              <a:gd name="connsiteY28" fmla="*/ 150502 h 425005"/>
              <a:gd name="connsiteX29" fmla="*/ 192886 w 461968"/>
              <a:gd name="connsiteY29" fmla="*/ 172503 h 425005"/>
              <a:gd name="connsiteX30" fmla="*/ 192886 w 461968"/>
              <a:gd name="connsiteY30" fmla="*/ 172695 h 425005"/>
              <a:gd name="connsiteX31" fmla="*/ 171169 w 461968"/>
              <a:gd name="connsiteY31" fmla="*/ 194792 h 425005"/>
              <a:gd name="connsiteX32" fmla="*/ 171074 w 461968"/>
              <a:gd name="connsiteY32" fmla="*/ 194793 h 425005"/>
              <a:gd name="connsiteX33" fmla="*/ 149357 w 461968"/>
              <a:gd name="connsiteY33" fmla="*/ 172697 h 425005"/>
              <a:gd name="connsiteX34" fmla="*/ 149357 w 461968"/>
              <a:gd name="connsiteY34" fmla="*/ 172695 h 425005"/>
              <a:gd name="connsiteX35" fmla="*/ 463110 w 461968"/>
              <a:gd name="connsiteY35" fmla="*/ 252324 h 425005"/>
              <a:gd name="connsiteX36" fmla="*/ 349382 w 461968"/>
              <a:gd name="connsiteY36" fmla="*/ 89542 h 425005"/>
              <a:gd name="connsiteX37" fmla="*/ 367193 w 461968"/>
              <a:gd name="connsiteY37" fmla="*/ 172695 h 425005"/>
              <a:gd name="connsiteX38" fmla="*/ 171083 w 461968"/>
              <a:gd name="connsiteY38" fmla="*/ 371863 h 425005"/>
              <a:gd name="connsiteX39" fmla="*/ 171074 w 461968"/>
              <a:gd name="connsiteY39" fmla="*/ 371863 h 425005"/>
              <a:gd name="connsiteX40" fmla="*/ 171074 w 461968"/>
              <a:gd name="connsiteY40" fmla="*/ 371863 h 425005"/>
              <a:gd name="connsiteX41" fmla="*/ 293565 w 461968"/>
              <a:gd name="connsiteY41" fmla="*/ 425013 h 425005"/>
              <a:gd name="connsiteX42" fmla="*/ 386053 w 461968"/>
              <a:gd name="connsiteY42" fmla="*/ 397104 h 425005"/>
              <a:gd name="connsiteX43" fmla="*/ 417486 w 461968"/>
              <a:gd name="connsiteY43" fmla="*/ 401962 h 425005"/>
              <a:gd name="connsiteX44" fmla="*/ 434916 w 461968"/>
              <a:gd name="connsiteY44" fmla="*/ 389065 h 425005"/>
              <a:gd name="connsiteX45" fmla="*/ 434726 w 461968"/>
              <a:gd name="connsiteY45" fmla="*/ 383483 h 425005"/>
              <a:gd name="connsiteX46" fmla="*/ 428725 w 461968"/>
              <a:gd name="connsiteY46" fmla="*/ 356718 h 425005"/>
              <a:gd name="connsiteX47" fmla="*/ 463110 w 461968"/>
              <a:gd name="connsiteY47" fmla="*/ 252324 h 425005"/>
            </a:gdLst>
            <a:ahLst/>
            <a:cxnLst/>
            <a:rect l="l" t="t" r="r" b="b"/>
            <a:pathLst>
              <a:path w="461968" h="425005">
                <a:moveTo>
                  <a:pt x="341095" y="172695"/>
                </a:moveTo>
                <a:cubicBezTo>
                  <a:pt x="341781" y="78079"/>
                  <a:pt x="265686" y="793"/>
                  <a:pt x="171074" y="7"/>
                </a:cubicBezTo>
                <a:cubicBezTo>
                  <a:pt x="76500" y="845"/>
                  <a:pt x="462" y="78116"/>
                  <a:pt x="1148" y="172695"/>
                </a:cubicBezTo>
                <a:cubicBezTo>
                  <a:pt x="1081" y="208181"/>
                  <a:pt x="11844" y="242842"/>
                  <a:pt x="32009" y="272041"/>
                </a:cubicBezTo>
                <a:lnTo>
                  <a:pt x="25818" y="297378"/>
                </a:lnTo>
                <a:cubicBezTo>
                  <a:pt x="23531" y="306459"/>
                  <a:pt x="29047" y="315672"/>
                  <a:pt x="38124" y="317956"/>
                </a:cubicBezTo>
                <a:cubicBezTo>
                  <a:pt x="39858" y="318394"/>
                  <a:pt x="41658" y="318553"/>
                  <a:pt x="43439" y="318428"/>
                </a:cubicBezTo>
                <a:lnTo>
                  <a:pt x="76300" y="316237"/>
                </a:lnTo>
                <a:cubicBezTo>
                  <a:pt x="104322" y="335490"/>
                  <a:pt x="137555" y="345725"/>
                  <a:pt x="171550" y="345574"/>
                </a:cubicBezTo>
                <a:cubicBezTo>
                  <a:pt x="266057" y="344527"/>
                  <a:pt x="341886" y="267201"/>
                  <a:pt x="341095" y="172695"/>
                </a:cubicBezTo>
                <a:close/>
                <a:moveTo>
                  <a:pt x="249560" y="150502"/>
                </a:moveTo>
                <a:cubicBezTo>
                  <a:pt x="261714" y="150607"/>
                  <a:pt x="271477" y="160542"/>
                  <a:pt x="271372" y="172693"/>
                </a:cubicBezTo>
                <a:cubicBezTo>
                  <a:pt x="271372" y="172694"/>
                  <a:pt x="271372" y="172694"/>
                  <a:pt x="271372" y="172695"/>
                </a:cubicBezTo>
                <a:cubicBezTo>
                  <a:pt x="271429" y="184810"/>
                  <a:pt x="261675" y="194688"/>
                  <a:pt x="249560" y="194793"/>
                </a:cubicBezTo>
                <a:cubicBezTo>
                  <a:pt x="237406" y="194899"/>
                  <a:pt x="227471" y="185133"/>
                  <a:pt x="227367" y="172982"/>
                </a:cubicBezTo>
                <a:cubicBezTo>
                  <a:pt x="227367" y="172887"/>
                  <a:pt x="227367" y="172791"/>
                  <a:pt x="227367" y="172695"/>
                </a:cubicBezTo>
                <a:cubicBezTo>
                  <a:pt x="227262" y="160544"/>
                  <a:pt x="237025" y="150608"/>
                  <a:pt x="249179" y="150502"/>
                </a:cubicBezTo>
                <a:cubicBezTo>
                  <a:pt x="249302" y="150501"/>
                  <a:pt x="249436" y="150501"/>
                  <a:pt x="249560" y="150502"/>
                </a:cubicBezTo>
                <a:close/>
                <a:moveTo>
                  <a:pt x="92683" y="194793"/>
                </a:moveTo>
                <a:cubicBezTo>
                  <a:pt x="80587" y="194741"/>
                  <a:pt x="70814" y="184890"/>
                  <a:pt x="70871" y="172791"/>
                </a:cubicBezTo>
                <a:cubicBezTo>
                  <a:pt x="70871" y="172759"/>
                  <a:pt x="70871" y="172728"/>
                  <a:pt x="70871" y="172695"/>
                </a:cubicBezTo>
                <a:cubicBezTo>
                  <a:pt x="70709" y="160598"/>
                  <a:pt x="80396" y="150662"/>
                  <a:pt x="92493" y="150504"/>
                </a:cubicBezTo>
                <a:cubicBezTo>
                  <a:pt x="92550" y="150503"/>
                  <a:pt x="92617" y="150502"/>
                  <a:pt x="92683" y="150502"/>
                </a:cubicBezTo>
                <a:cubicBezTo>
                  <a:pt x="104837" y="150607"/>
                  <a:pt x="114600" y="160542"/>
                  <a:pt x="114496" y="172693"/>
                </a:cubicBezTo>
                <a:cubicBezTo>
                  <a:pt x="114496" y="172694"/>
                  <a:pt x="114496" y="172694"/>
                  <a:pt x="114496" y="172695"/>
                </a:cubicBezTo>
                <a:cubicBezTo>
                  <a:pt x="114552" y="184810"/>
                  <a:pt x="104799" y="194688"/>
                  <a:pt x="92683" y="194793"/>
                </a:cubicBezTo>
                <a:close/>
                <a:moveTo>
                  <a:pt x="149357" y="172695"/>
                </a:moveTo>
                <a:cubicBezTo>
                  <a:pt x="149195" y="160598"/>
                  <a:pt x="158882" y="150661"/>
                  <a:pt x="170979" y="150503"/>
                </a:cubicBezTo>
                <a:cubicBezTo>
                  <a:pt x="171007" y="150503"/>
                  <a:pt x="171045" y="150502"/>
                  <a:pt x="171074" y="150502"/>
                </a:cubicBezTo>
                <a:cubicBezTo>
                  <a:pt x="183170" y="150553"/>
                  <a:pt x="192943" y="160403"/>
                  <a:pt x="192886" y="172503"/>
                </a:cubicBezTo>
                <a:cubicBezTo>
                  <a:pt x="192886" y="172567"/>
                  <a:pt x="192886" y="172631"/>
                  <a:pt x="192886" y="172695"/>
                </a:cubicBezTo>
                <a:cubicBezTo>
                  <a:pt x="192991" y="184794"/>
                  <a:pt x="183266" y="194688"/>
                  <a:pt x="171169" y="194792"/>
                </a:cubicBezTo>
                <a:cubicBezTo>
                  <a:pt x="171140" y="194793"/>
                  <a:pt x="171103" y="194793"/>
                  <a:pt x="171074" y="194793"/>
                </a:cubicBezTo>
                <a:cubicBezTo>
                  <a:pt x="158977" y="194688"/>
                  <a:pt x="149252" y="184796"/>
                  <a:pt x="149357" y="172697"/>
                </a:cubicBezTo>
                <a:cubicBezTo>
                  <a:pt x="149357" y="172696"/>
                  <a:pt x="149357" y="172696"/>
                  <a:pt x="149357" y="172695"/>
                </a:cubicBezTo>
                <a:close/>
                <a:moveTo>
                  <a:pt x="463110" y="252324"/>
                </a:moveTo>
                <a:cubicBezTo>
                  <a:pt x="463367" y="179496"/>
                  <a:pt x="417857" y="114354"/>
                  <a:pt x="349382" y="89542"/>
                </a:cubicBezTo>
                <a:cubicBezTo>
                  <a:pt x="361164" y="115678"/>
                  <a:pt x="367241" y="144026"/>
                  <a:pt x="367193" y="172695"/>
                </a:cubicBezTo>
                <a:cubicBezTo>
                  <a:pt x="368041" y="281848"/>
                  <a:pt x="280240" y="371018"/>
                  <a:pt x="171083" y="371863"/>
                </a:cubicBezTo>
                <a:cubicBezTo>
                  <a:pt x="171083" y="371863"/>
                  <a:pt x="171074" y="371863"/>
                  <a:pt x="171074" y="371863"/>
                </a:cubicBezTo>
                <a:lnTo>
                  <a:pt x="171074" y="371863"/>
                </a:lnTo>
                <a:cubicBezTo>
                  <a:pt x="202792" y="405772"/>
                  <a:pt x="247140" y="425013"/>
                  <a:pt x="293565" y="425013"/>
                </a:cubicBezTo>
                <a:cubicBezTo>
                  <a:pt x="326465" y="425013"/>
                  <a:pt x="358640" y="415307"/>
                  <a:pt x="386053" y="397104"/>
                </a:cubicBezTo>
                <a:lnTo>
                  <a:pt x="417486" y="401962"/>
                </a:lnTo>
                <a:cubicBezTo>
                  <a:pt x="425858" y="403210"/>
                  <a:pt x="433668" y="397438"/>
                  <a:pt x="434916" y="389065"/>
                </a:cubicBezTo>
                <a:cubicBezTo>
                  <a:pt x="435192" y="387208"/>
                  <a:pt x="435135" y="385312"/>
                  <a:pt x="434726" y="383483"/>
                </a:cubicBezTo>
                <a:lnTo>
                  <a:pt x="428725" y="356718"/>
                </a:lnTo>
                <a:cubicBezTo>
                  <a:pt x="451204" y="326571"/>
                  <a:pt x="463272" y="289931"/>
                  <a:pt x="463110" y="252324"/>
                </a:cubicBezTo>
                <a:close/>
              </a:path>
            </a:pathLst>
          </a:custGeom>
          <a:solidFill>
            <a:schemeClr val="bg1"/>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11" name="标题 1"/>
          <p:cNvSpPr txBox="1"/>
          <p:nvPr/>
        </p:nvSpPr>
        <p:spPr>
          <a:xfrm>
            <a:off x="1812835" y="3396414"/>
            <a:ext cx="3013685" cy="1556586"/>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模型选择与优化：使用ARIMA与LSTM对漏洞修复时间进行预测，对比不同模型的效果。</a:t>
            </a:r>
            <a:endParaRPr kumimoji="1" lang="zh-CN" altLang="en-US"/>
          </a:p>
        </p:txBody>
      </p:sp>
      <p:sp>
        <p:nvSpPr>
          <p:cNvPr id="12" name="标题 1"/>
          <p:cNvSpPr txBox="1"/>
          <p:nvPr/>
        </p:nvSpPr>
        <p:spPr>
          <a:xfrm>
            <a:off x="7383780" y="3396414"/>
            <a:ext cx="2941320" cy="1561666"/>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模型应用与调优：使用XGBoost与随机森林对修复优先级进行分类，基于特征对修复时间进行预测。</a:t>
            </a:r>
            <a:endParaRPr kumimoji="1" lang="zh-CN" altLang="en-US"/>
          </a:p>
        </p:txBody>
      </p:sp>
      <p:sp>
        <p:nvSpPr>
          <p:cNvPr id="13" name="标题 1"/>
          <p:cNvSpPr txBox="1"/>
          <p:nvPr/>
        </p:nvSpPr>
        <p:spPr>
          <a:xfrm>
            <a:off x="1803079" y="2119520"/>
            <a:ext cx="2974340" cy="762418"/>
          </a:xfrm>
          <a:prstGeom prst="rect">
            <a:avLst/>
          </a:prstGeom>
          <a:noFill/>
          <a:ln>
            <a:noFill/>
          </a:ln>
        </p:spPr>
        <p:txBody>
          <a:bodyPr vert="horz" wrap="square" lIns="91440" tIns="45720" rIns="91440" bIns="45720" rtlCol="0" anchor="ctr"/>
          <a:lstStyle/>
          <a:p>
            <a:pPr algn="ctr">
              <a:lnSpc>
                <a:spcPct val="130000"/>
              </a:lnSpc>
            </a:pPr>
            <a:r>
              <a:rPr kumimoji="1" lang="en-US" altLang="zh-CN" sz="1600" dirty="0">
                <a:ln w="12700">
                  <a:noFill/>
                </a:ln>
                <a:solidFill>
                  <a:srgbClr val="FFFFFF">
                    <a:alpha val="100000"/>
                  </a:srgbClr>
                </a:solidFill>
                <a:latin typeface="Source Han Sans CN Bold"/>
                <a:ea typeface="Source Han Sans CN Bold"/>
                <a:cs typeface="Source Han Sans CN Bold"/>
              </a:rPr>
              <a:t> </a:t>
            </a:r>
            <a:r>
              <a:rPr kumimoji="1" lang="en-US" altLang="zh-CN" sz="1600" dirty="0" err="1">
                <a:ln w="12700">
                  <a:noFill/>
                </a:ln>
                <a:solidFill>
                  <a:srgbClr val="FFFFFF">
                    <a:alpha val="100000"/>
                  </a:srgbClr>
                </a:solidFill>
                <a:latin typeface="Source Han Sans CN Bold"/>
                <a:ea typeface="Source Han Sans CN Bold"/>
                <a:cs typeface="Source Han Sans CN Bold"/>
              </a:rPr>
              <a:t>时序分析模型</a:t>
            </a:r>
            <a:endParaRPr kumimoji="1" lang="zh-CN" altLang="en-US" dirty="0"/>
          </a:p>
        </p:txBody>
      </p:sp>
      <p:sp>
        <p:nvSpPr>
          <p:cNvPr id="14" name="标题 1"/>
          <p:cNvSpPr txBox="1"/>
          <p:nvPr/>
        </p:nvSpPr>
        <p:spPr>
          <a:xfrm>
            <a:off x="7356734" y="2119520"/>
            <a:ext cx="2937970" cy="762418"/>
          </a:xfrm>
          <a:prstGeom prst="rect">
            <a:avLst/>
          </a:prstGeom>
          <a:noFill/>
          <a:ln>
            <a:noFill/>
          </a:ln>
        </p:spPr>
        <p:txBody>
          <a:bodyPr vert="horz" wrap="square" lIns="91440" tIns="45720" rIns="91440" bIns="45720" rtlCol="0" anchor="ctr"/>
          <a:lstStyle/>
          <a:p>
            <a:pPr algn="ctr">
              <a:lnSpc>
                <a:spcPct val="130000"/>
              </a:lnSpc>
            </a:pPr>
            <a:r>
              <a:rPr kumimoji="1" lang="en-US" altLang="zh-CN" sz="1600" dirty="0">
                <a:ln w="12700">
                  <a:noFill/>
                </a:ln>
                <a:solidFill>
                  <a:srgbClr val="FFFFFF">
                    <a:alpha val="100000"/>
                  </a:srgbClr>
                </a:solidFill>
                <a:latin typeface="Source Han Sans CN Bold"/>
                <a:ea typeface="Source Han Sans CN Bold"/>
                <a:cs typeface="Source Han Sans CN Bold"/>
              </a:rPr>
              <a:t> </a:t>
            </a:r>
            <a:r>
              <a:rPr kumimoji="1" lang="en-US" altLang="zh-CN" sz="1600" dirty="0" err="1">
                <a:ln w="12700">
                  <a:noFill/>
                </a:ln>
                <a:solidFill>
                  <a:srgbClr val="FFFFFF">
                    <a:alpha val="100000"/>
                  </a:srgbClr>
                </a:solidFill>
                <a:latin typeface="Source Han Sans CN Bold"/>
                <a:ea typeface="Source Han Sans CN Bold"/>
                <a:cs typeface="Source Han Sans CN Bold"/>
              </a:rPr>
              <a:t>机器学习模型</a:t>
            </a:r>
            <a:endParaRPr kumimoji="1" lang="zh-CN" altLang="en-US" dirty="0"/>
          </a:p>
        </p:txBody>
      </p:sp>
      <p:sp>
        <p:nvSpPr>
          <p:cNvPr id="15" name="标题 1"/>
          <p:cNvSpPr txBox="1"/>
          <p:nvPr/>
        </p:nvSpPr>
        <p:spPr>
          <a:xfrm>
            <a:off x="305555" y="424640"/>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800323" y="490037"/>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模型训练与优化</a:t>
            </a:r>
            <a:endParaRPr kumimoji="1" lang="zh-CN" altLang="en-US"/>
          </a:p>
        </p:txBody>
      </p:sp>
      <p:sp>
        <p:nvSpPr>
          <p:cNvPr id="17" name="标题 1"/>
          <p:cNvSpPr txBox="1"/>
          <p:nvPr/>
        </p:nvSpPr>
        <p:spPr>
          <a:xfrm flipH="1">
            <a:off x="87715" y="421863"/>
            <a:ext cx="570705" cy="570705"/>
          </a:xfrm>
          <a:prstGeom prst="snip2DiagRect">
            <a:avLst>
              <a:gd name="adj1" fmla="val 0"/>
              <a:gd name="adj2" fmla="val 40820"/>
            </a:avLst>
          </a:prstGeom>
          <a:gradFill>
            <a:gsLst>
              <a:gs pos="0">
                <a:schemeClr val="accent1"/>
              </a:gs>
              <a:gs pos="8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AFBFC">
                <a:alpha val="100000"/>
              </a:srgbClr>
            </a:gs>
            <a:gs pos="50400">
              <a:schemeClr val="bg1"/>
            </a:gs>
            <a:gs pos="96800">
              <a:srgbClr val="FAFBFC">
                <a:alpha val="100000"/>
              </a:srgbClr>
            </a:gs>
          </a:gsLst>
          <a:lin ang="2700000" scaled="0"/>
        </a:gra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grpSp>
        <p:nvGrpSpPr>
          <p:cNvPr id="3" name="组合 2"/>
          <p:cNvGrpSpPr/>
          <p:nvPr/>
        </p:nvGrpSpPr>
        <p:grpSpPr>
          <a:xfrm>
            <a:off x="1619362" y="2062480"/>
            <a:ext cx="1902236" cy="1902234"/>
            <a:chOff x="1619362" y="2062480"/>
            <a:chExt cx="1902236" cy="1902234"/>
          </a:xfrm>
        </p:grpSpPr>
        <p:sp>
          <p:nvSpPr>
            <p:cNvPr id="4" name="标题 1"/>
            <p:cNvSpPr txBox="1"/>
            <p:nvPr/>
          </p:nvSpPr>
          <p:spPr>
            <a:xfrm>
              <a:off x="1785256" y="2228374"/>
              <a:ext cx="1570450" cy="1570449"/>
            </a:xfrm>
            <a:prstGeom prst="ellipse">
              <a:avLst/>
            </a:prstGeom>
            <a:solidFill>
              <a:schemeClr val="accent1"/>
            </a:solidFill>
            <a:ln w="12700" cap="sq">
              <a:noFill/>
              <a:miter/>
            </a:ln>
            <a:effectLst>
              <a:outerShdw blurRad="50800" dist="50800" dir="5400000" algn="ctr" rotWithShape="0">
                <a:schemeClr val="accent1">
                  <a:lumMod val="75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619362" y="2062480"/>
              <a:ext cx="1902236" cy="1902234"/>
            </a:xfrm>
            <a:prstGeom prst="ellipse">
              <a:avLst/>
            </a:prstGeom>
            <a:noFill/>
            <a:ln w="22225"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grpSp>
      <p:grpSp>
        <p:nvGrpSpPr>
          <p:cNvPr id="6" name="组合 5"/>
          <p:cNvGrpSpPr/>
          <p:nvPr/>
        </p:nvGrpSpPr>
        <p:grpSpPr>
          <a:xfrm>
            <a:off x="8657703" y="2062480"/>
            <a:ext cx="1902236" cy="1902234"/>
            <a:chOff x="8657703" y="2062480"/>
            <a:chExt cx="1902236" cy="1902234"/>
          </a:xfrm>
        </p:grpSpPr>
        <p:sp>
          <p:nvSpPr>
            <p:cNvPr id="7" name="标题 1"/>
            <p:cNvSpPr txBox="1"/>
            <p:nvPr/>
          </p:nvSpPr>
          <p:spPr>
            <a:xfrm>
              <a:off x="8823597" y="2228374"/>
              <a:ext cx="1570450" cy="1570449"/>
            </a:xfrm>
            <a:prstGeom prst="ellipse">
              <a:avLst/>
            </a:prstGeom>
            <a:solidFill>
              <a:schemeClr val="accent1"/>
            </a:solidFill>
            <a:ln w="12700" cap="sq">
              <a:noFill/>
              <a:miter/>
            </a:ln>
            <a:effectLst>
              <a:outerShdw blurRad="50800" dist="50800" dir="5400000" algn="ctr" rotWithShape="0">
                <a:schemeClr val="accent1">
                  <a:lumMod val="75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8657703" y="2062480"/>
              <a:ext cx="1902236" cy="1902234"/>
            </a:xfrm>
            <a:prstGeom prst="ellipse">
              <a:avLst/>
            </a:prstGeom>
            <a:noFill/>
            <a:ln w="22225"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grpSp>
      <p:sp>
        <p:nvSpPr>
          <p:cNvPr id="9" name="标题 1"/>
          <p:cNvSpPr txBox="1"/>
          <p:nvPr/>
        </p:nvSpPr>
        <p:spPr>
          <a:xfrm>
            <a:off x="660400" y="4189572"/>
            <a:ext cx="3820160" cy="361853"/>
          </a:xfrm>
          <a:prstGeom prst="rect">
            <a:avLst/>
          </a:prstGeom>
          <a:noFill/>
          <a:ln cap="sq">
            <a:noFill/>
          </a:ln>
        </p:spPr>
        <p:txBody>
          <a:bodyPr vert="horz" wrap="square" lIns="0" tIns="0" rIns="0" bIns="0" rtlCol="0" anchor="b"/>
          <a:lstStyle/>
          <a:p>
            <a:pPr algn="ctr">
              <a:lnSpc>
                <a:spcPct val="110000"/>
              </a:lnSpc>
            </a:pPr>
            <a:r>
              <a:rPr kumimoji="1" lang="en-US" altLang="zh-CN" sz="1600" dirty="0">
                <a:ln w="12700">
                  <a:noFill/>
                </a:ln>
                <a:solidFill>
                  <a:srgbClr val="262626">
                    <a:alpha val="100000"/>
                  </a:srgbClr>
                </a:solidFill>
                <a:latin typeface="Source Han Sans CN Bold"/>
                <a:ea typeface="Source Han Sans CN Bold"/>
                <a:cs typeface="Source Han Sans CN Bold"/>
              </a:rPr>
              <a:t> </a:t>
            </a:r>
            <a:r>
              <a:rPr kumimoji="1" lang="en-US" altLang="zh-CN" sz="1600" dirty="0" err="1">
                <a:ln w="12700">
                  <a:noFill/>
                </a:ln>
                <a:solidFill>
                  <a:srgbClr val="262626">
                    <a:alpha val="100000"/>
                  </a:srgbClr>
                </a:solidFill>
                <a:latin typeface="Source Han Sans CN Bold"/>
                <a:ea typeface="Source Han Sans CN Bold"/>
                <a:cs typeface="Source Han Sans CN Bold"/>
              </a:rPr>
              <a:t>系统集成</a:t>
            </a:r>
            <a:endParaRPr kumimoji="1" lang="zh-CN" altLang="en-US" dirty="0"/>
          </a:p>
        </p:txBody>
      </p:sp>
      <p:sp>
        <p:nvSpPr>
          <p:cNvPr id="10" name="标题 1"/>
          <p:cNvSpPr txBox="1"/>
          <p:nvPr/>
        </p:nvSpPr>
        <p:spPr>
          <a:xfrm>
            <a:off x="660400" y="4596584"/>
            <a:ext cx="3820160" cy="1639115"/>
          </a:xfrm>
          <a:prstGeom prst="rect">
            <a:avLst/>
          </a:prstGeom>
          <a:noFill/>
          <a:ln cap="sq">
            <a:noFill/>
          </a:ln>
        </p:spPr>
        <p:txBody>
          <a:bodyPr vert="horz" wrap="square" lIns="0" tIns="0" rIns="0" bIns="0" rtlCol="0" anchor="t"/>
          <a:lstStyle/>
          <a:p>
            <a:pPr algn="ctr">
              <a:lnSpc>
                <a:spcPct val="150000"/>
              </a:lnSpc>
            </a:pPr>
            <a:r>
              <a:rPr kumimoji="1" lang="en-US" altLang="zh-CN" sz="1400">
                <a:ln w="12700">
                  <a:noFill/>
                </a:ln>
                <a:solidFill>
                  <a:srgbClr val="000000">
                    <a:alpha val="100000"/>
                  </a:srgbClr>
                </a:solidFill>
                <a:latin typeface="Source Han Sans"/>
                <a:ea typeface="Source Han Sans"/>
                <a:cs typeface="Source Han Sans"/>
              </a:rPr>
              <a:t>模块集成：完成了数据处理模块、时序分析模块、修复建议模块的无缝集成，并将其部署到生产环境。</a:t>
            </a:r>
            <a:endParaRPr kumimoji="1" lang="zh-CN" altLang="en-US"/>
          </a:p>
        </p:txBody>
      </p:sp>
      <p:sp>
        <p:nvSpPr>
          <p:cNvPr id="11" name="标题 1"/>
          <p:cNvSpPr txBox="1"/>
          <p:nvPr/>
        </p:nvSpPr>
        <p:spPr>
          <a:xfrm>
            <a:off x="7698740" y="4189572"/>
            <a:ext cx="3820160" cy="361853"/>
          </a:xfrm>
          <a:prstGeom prst="rect">
            <a:avLst/>
          </a:prstGeom>
          <a:noFill/>
          <a:ln cap="sq">
            <a:noFill/>
          </a:ln>
        </p:spPr>
        <p:txBody>
          <a:bodyPr vert="horz" wrap="square" lIns="0" tIns="0" rIns="0" bIns="0" rtlCol="0" anchor="b"/>
          <a:lstStyle/>
          <a:p>
            <a:pPr algn="ctr">
              <a:lnSpc>
                <a:spcPct val="110000"/>
              </a:lnSpc>
            </a:pPr>
            <a:r>
              <a:rPr kumimoji="1" lang="en-US" altLang="zh-CN" sz="1600" dirty="0">
                <a:ln w="12700">
                  <a:noFill/>
                </a:ln>
                <a:solidFill>
                  <a:srgbClr val="262626">
                    <a:alpha val="100000"/>
                  </a:srgbClr>
                </a:solidFill>
                <a:latin typeface="Source Han Sans CN Bold"/>
                <a:ea typeface="Source Han Sans CN Bold"/>
                <a:cs typeface="Source Han Sans CN Bold"/>
              </a:rPr>
              <a:t> </a:t>
            </a:r>
            <a:r>
              <a:rPr kumimoji="1" lang="en-US" altLang="zh-CN" sz="1600" dirty="0" err="1">
                <a:ln w="12700">
                  <a:noFill/>
                </a:ln>
                <a:solidFill>
                  <a:srgbClr val="262626">
                    <a:alpha val="100000"/>
                  </a:srgbClr>
                </a:solidFill>
                <a:latin typeface="Source Han Sans CN Bold"/>
                <a:ea typeface="Source Han Sans CN Bold"/>
                <a:cs typeface="Source Han Sans CN Bold"/>
              </a:rPr>
              <a:t>部署与优化</a:t>
            </a:r>
            <a:endParaRPr kumimoji="1" lang="zh-CN" altLang="en-US" dirty="0"/>
          </a:p>
        </p:txBody>
      </p:sp>
      <p:sp>
        <p:nvSpPr>
          <p:cNvPr id="12" name="标题 1"/>
          <p:cNvSpPr txBox="1"/>
          <p:nvPr/>
        </p:nvSpPr>
        <p:spPr>
          <a:xfrm>
            <a:off x="7698740" y="4596584"/>
            <a:ext cx="3820160" cy="1639115"/>
          </a:xfrm>
          <a:prstGeom prst="rect">
            <a:avLst/>
          </a:prstGeom>
          <a:noFill/>
          <a:ln cap="sq">
            <a:noFill/>
          </a:ln>
        </p:spPr>
        <p:txBody>
          <a:bodyPr vert="horz" wrap="square" lIns="0" tIns="0" rIns="0" bIns="0" rtlCol="0" anchor="t"/>
          <a:lstStyle/>
          <a:p>
            <a:pPr algn="ctr">
              <a:lnSpc>
                <a:spcPct val="150000"/>
              </a:lnSpc>
            </a:pPr>
            <a:r>
              <a:rPr kumimoji="1" lang="en-US" altLang="zh-CN" sz="1400">
                <a:ln w="12700">
                  <a:noFill/>
                </a:ln>
                <a:solidFill>
                  <a:srgbClr val="000000">
                    <a:alpha val="100000"/>
                  </a:srgbClr>
                </a:solidFill>
                <a:latin typeface="Source Han Sans"/>
                <a:ea typeface="Source Han Sans"/>
                <a:cs typeface="Source Han Sans"/>
              </a:rPr>
              <a:t>容器化部署：使用Docker与Kubernetes进行容器化部署，确保系统高效稳定运行。</a:t>
            </a:r>
            <a:endParaRPr kumimoji="1" lang="zh-CN" altLang="en-US"/>
          </a:p>
        </p:txBody>
      </p:sp>
      <p:pic>
        <p:nvPicPr>
          <p:cNvPr id="13" name="图片 12"/>
          <p:cNvPicPr>
            <a:picLocks noChangeAspect="1"/>
          </p:cNvPicPr>
          <p:nvPr/>
        </p:nvPicPr>
        <p:blipFill>
          <a:blip r:embed="rId2">
            <a:alphaModFix/>
          </a:blip>
          <a:srcRect l="28912" r="28912"/>
          <a:stretch>
            <a:fillRect/>
          </a:stretch>
        </p:blipFill>
        <p:spPr>
          <a:xfrm>
            <a:off x="1785255" y="2228372"/>
            <a:ext cx="1570450" cy="1570450"/>
          </a:xfrm>
          <a:custGeom>
            <a:avLst/>
            <a:gdLst/>
            <a:ahLst/>
            <a:cxnLst/>
            <a:rect l="l" t="t" r="r" b="b"/>
            <a:pathLst>
              <a:path w="1574800" h="1574800">
                <a:moveTo>
                  <a:pt x="785225" y="0"/>
                </a:moveTo>
                <a:cubicBezTo>
                  <a:pt x="1218893" y="0"/>
                  <a:pt x="1570450" y="351557"/>
                  <a:pt x="1570450" y="785225"/>
                </a:cubicBezTo>
                <a:cubicBezTo>
                  <a:pt x="1570450" y="1218893"/>
                  <a:pt x="1218893" y="1570450"/>
                  <a:pt x="785225" y="1570450"/>
                </a:cubicBezTo>
                <a:cubicBezTo>
                  <a:pt x="351557" y="1570450"/>
                  <a:pt x="0" y="1218893"/>
                  <a:pt x="0" y="785225"/>
                </a:cubicBezTo>
                <a:cubicBezTo>
                  <a:pt x="0" y="351557"/>
                  <a:pt x="351557" y="0"/>
                  <a:pt x="785225" y="0"/>
                </a:cubicBezTo>
                <a:close/>
              </a:path>
            </a:pathLst>
          </a:custGeom>
          <a:noFill/>
          <a:ln>
            <a:noFill/>
          </a:ln>
        </p:spPr>
      </p:pic>
      <p:pic>
        <p:nvPicPr>
          <p:cNvPr id="14" name="图片 13"/>
          <p:cNvPicPr>
            <a:picLocks noChangeAspect="1"/>
          </p:cNvPicPr>
          <p:nvPr/>
        </p:nvPicPr>
        <p:blipFill>
          <a:blip r:embed="rId2">
            <a:alphaModFix/>
          </a:blip>
          <a:srcRect l="28912" r="28912"/>
          <a:stretch>
            <a:fillRect/>
          </a:stretch>
        </p:blipFill>
        <p:spPr>
          <a:xfrm>
            <a:off x="8823595" y="2228372"/>
            <a:ext cx="1570450" cy="1570450"/>
          </a:xfrm>
          <a:custGeom>
            <a:avLst/>
            <a:gdLst/>
            <a:ahLst/>
            <a:cxnLst/>
            <a:rect l="l" t="t" r="r" b="b"/>
            <a:pathLst>
              <a:path w="1574800" h="1574800">
                <a:moveTo>
                  <a:pt x="785225" y="0"/>
                </a:moveTo>
                <a:cubicBezTo>
                  <a:pt x="1218893" y="0"/>
                  <a:pt x="1570450" y="351557"/>
                  <a:pt x="1570450" y="785225"/>
                </a:cubicBezTo>
                <a:cubicBezTo>
                  <a:pt x="1570450" y="1218893"/>
                  <a:pt x="1218893" y="1570450"/>
                  <a:pt x="785225" y="1570450"/>
                </a:cubicBezTo>
                <a:cubicBezTo>
                  <a:pt x="351557" y="1570450"/>
                  <a:pt x="0" y="1218893"/>
                  <a:pt x="0" y="785225"/>
                </a:cubicBezTo>
                <a:cubicBezTo>
                  <a:pt x="0" y="351557"/>
                  <a:pt x="351557" y="0"/>
                  <a:pt x="785225" y="0"/>
                </a:cubicBezTo>
                <a:close/>
              </a:path>
            </a:pathLst>
          </a:custGeom>
          <a:noFill/>
          <a:ln>
            <a:noFill/>
          </a:ln>
        </p:spPr>
      </p:pic>
      <p:sp>
        <p:nvSpPr>
          <p:cNvPr id="15" name="标题 1"/>
          <p:cNvSpPr txBox="1"/>
          <p:nvPr/>
        </p:nvSpPr>
        <p:spPr>
          <a:xfrm>
            <a:off x="305555" y="424640"/>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800323" y="490037"/>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系统集成与部署</a:t>
            </a:r>
            <a:endParaRPr kumimoji="1" lang="zh-CN" altLang="en-US"/>
          </a:p>
        </p:txBody>
      </p:sp>
      <p:sp>
        <p:nvSpPr>
          <p:cNvPr id="17" name="标题 1"/>
          <p:cNvSpPr txBox="1"/>
          <p:nvPr/>
        </p:nvSpPr>
        <p:spPr>
          <a:xfrm flipH="1">
            <a:off x="87715" y="421863"/>
            <a:ext cx="570705" cy="570705"/>
          </a:xfrm>
          <a:prstGeom prst="snip2DiagRect">
            <a:avLst>
              <a:gd name="adj1" fmla="val 0"/>
              <a:gd name="adj2" fmla="val 40820"/>
            </a:avLst>
          </a:prstGeom>
          <a:gradFill>
            <a:gsLst>
              <a:gs pos="0">
                <a:schemeClr val="accent1"/>
              </a:gs>
              <a:gs pos="8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AFBFC">
                <a:alpha val="100000"/>
              </a:srgbClr>
            </a:gs>
            <a:gs pos="50400">
              <a:schemeClr val="bg1"/>
            </a:gs>
            <a:gs pos="96800">
              <a:srgbClr val="FAFBFC">
                <a:alpha val="100000"/>
              </a:srgbClr>
            </a:gs>
          </a:gsLst>
          <a:lin ang="2700000" scaled="0"/>
        </a:gra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p:cNvPicPr>
            <a:picLocks noChangeAspect="1"/>
          </p:cNvPicPr>
          <p:nvPr/>
        </p:nvPicPr>
        <p:blipFill>
          <a:blip r:embed="rId2">
            <a:alphaModFix/>
          </a:blip>
          <a:srcRect l="796" t="29033" r="796" b="36717"/>
          <a:stretch>
            <a:fillRect/>
          </a:stretch>
        </p:blipFill>
        <p:spPr>
          <a:xfrm>
            <a:off x="673100" y="3511340"/>
            <a:ext cx="10845800" cy="2520000"/>
          </a:xfrm>
          <a:custGeom>
            <a:avLst/>
            <a:gdLst/>
            <a:ahLst/>
            <a:cxnLst/>
            <a:rect l="l" t="t" r="r" b="b"/>
            <a:pathLst>
              <a:path w="10845800" h="2520000">
                <a:moveTo>
                  <a:pt x="0" y="0"/>
                </a:moveTo>
                <a:lnTo>
                  <a:pt x="10845800" y="0"/>
                </a:lnTo>
                <a:lnTo>
                  <a:pt x="10845800" y="2520000"/>
                </a:lnTo>
                <a:lnTo>
                  <a:pt x="0" y="2520000"/>
                </a:lnTo>
                <a:close/>
              </a:path>
            </a:pathLst>
          </a:custGeom>
          <a:noFill/>
          <a:ln>
            <a:noFill/>
          </a:ln>
        </p:spPr>
      </p:pic>
      <p:sp>
        <p:nvSpPr>
          <p:cNvPr id="4" name="标题 1"/>
          <p:cNvSpPr txBox="1"/>
          <p:nvPr/>
        </p:nvSpPr>
        <p:spPr>
          <a:xfrm>
            <a:off x="6096000" y="1233060"/>
            <a:ext cx="5422900" cy="2278280"/>
          </a:xfrm>
          <a:prstGeom prst="rect">
            <a:avLst/>
          </a:prstGeom>
          <a:solidFill>
            <a:schemeClr val="bg1">
              <a:lumMod val="95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038200" y="1477186"/>
            <a:ext cx="4680000" cy="432000"/>
          </a:xfrm>
          <a:prstGeom prst="rect">
            <a:avLst/>
          </a:prstGeom>
          <a:noFill/>
          <a:ln w="12700" cap="sq">
            <a:noFill/>
            <a:miter/>
          </a:ln>
        </p:spPr>
        <p:txBody>
          <a:bodyPr vert="horz" wrap="square" lIns="0" tIns="0" rIns="0" bIns="0" rtlCol="0" anchor="b"/>
          <a:lstStyle/>
          <a:p>
            <a:pPr algn="ctr">
              <a:lnSpc>
                <a:spcPct val="130000"/>
              </a:lnSpc>
            </a:pPr>
            <a:r>
              <a:rPr kumimoji="1" lang="en-US" altLang="zh-CN" sz="1600" dirty="0">
                <a:ln w="12700">
                  <a:noFill/>
                </a:ln>
                <a:solidFill>
                  <a:srgbClr val="262626">
                    <a:alpha val="100000"/>
                  </a:srgbClr>
                </a:solidFill>
                <a:latin typeface="Source Han Sans CN Bold"/>
                <a:ea typeface="Source Han Sans CN Bold"/>
                <a:cs typeface="Source Han Sans CN Bold"/>
              </a:rPr>
              <a:t> </a:t>
            </a:r>
            <a:r>
              <a:rPr kumimoji="1" lang="en-US" altLang="zh-CN" sz="1600" dirty="0" err="1">
                <a:ln w="12700">
                  <a:noFill/>
                </a:ln>
                <a:solidFill>
                  <a:srgbClr val="262626">
                    <a:alpha val="100000"/>
                  </a:srgbClr>
                </a:solidFill>
                <a:latin typeface="Source Han Sans CN Bold"/>
                <a:ea typeface="Source Han Sans CN Bold"/>
                <a:cs typeface="Source Han Sans CN Bold"/>
              </a:rPr>
              <a:t>仪表盘设计</a:t>
            </a:r>
            <a:endParaRPr kumimoji="1" lang="zh-CN" altLang="en-US" dirty="0"/>
          </a:p>
        </p:txBody>
      </p:sp>
      <p:sp>
        <p:nvSpPr>
          <p:cNvPr id="6" name="标题 1"/>
          <p:cNvSpPr txBox="1"/>
          <p:nvPr/>
        </p:nvSpPr>
        <p:spPr>
          <a:xfrm>
            <a:off x="1038200" y="1937903"/>
            <a:ext cx="4680000" cy="1446217"/>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595959">
                    <a:alpha val="100000"/>
                  </a:srgbClr>
                </a:solidFill>
                <a:latin typeface="Source Han Sans"/>
                <a:ea typeface="Source Han Sans"/>
                <a:cs typeface="Source Han Sans"/>
              </a:rPr>
              <a:t>设计实现：计划使用PowerBI与Grafana设计动态仪表盘，实时展示漏洞修复状态。</a:t>
            </a:r>
            <a:endParaRPr kumimoji="1" lang="zh-CN" altLang="en-US"/>
          </a:p>
        </p:txBody>
      </p:sp>
      <p:sp>
        <p:nvSpPr>
          <p:cNvPr id="7" name="标题 1"/>
          <p:cNvSpPr txBox="1"/>
          <p:nvPr/>
        </p:nvSpPr>
        <p:spPr>
          <a:xfrm>
            <a:off x="6461100" y="1937903"/>
            <a:ext cx="4680000" cy="1446217"/>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595959">
                    <a:alpha val="100000"/>
                  </a:srgbClr>
                </a:solidFill>
                <a:latin typeface="Source Han Sans"/>
                <a:ea typeface="Source Han Sans"/>
                <a:cs typeface="Source Han Sans"/>
              </a:rPr>
              <a:t>功能描述：包括修复时间预测、进度监控、团队负载分析等。</a:t>
            </a:r>
            <a:endParaRPr kumimoji="1" lang="zh-CN" altLang="en-US"/>
          </a:p>
        </p:txBody>
      </p:sp>
      <p:sp>
        <p:nvSpPr>
          <p:cNvPr id="8" name="标题 1"/>
          <p:cNvSpPr txBox="1"/>
          <p:nvPr/>
        </p:nvSpPr>
        <p:spPr>
          <a:xfrm>
            <a:off x="6461100" y="1477186"/>
            <a:ext cx="4680000" cy="432000"/>
          </a:xfrm>
          <a:prstGeom prst="rect">
            <a:avLst/>
          </a:prstGeom>
          <a:noFill/>
          <a:ln w="12700" cap="sq">
            <a:noFill/>
            <a:miter/>
          </a:ln>
        </p:spPr>
        <p:txBody>
          <a:bodyPr vert="horz" wrap="square" lIns="0" tIns="0" rIns="0" bIns="0" rtlCol="0" anchor="b"/>
          <a:lstStyle/>
          <a:p>
            <a:pPr algn="ctr">
              <a:lnSpc>
                <a:spcPct val="130000"/>
              </a:lnSpc>
            </a:pPr>
            <a:r>
              <a:rPr kumimoji="1" lang="en-US" altLang="zh-CN" sz="1600" dirty="0">
                <a:ln w="12700">
                  <a:noFill/>
                </a:ln>
                <a:solidFill>
                  <a:srgbClr val="2C75FF">
                    <a:alpha val="100000"/>
                  </a:srgbClr>
                </a:solidFill>
                <a:latin typeface="Source Han Sans CN Bold"/>
                <a:ea typeface="Source Han Sans CN Bold"/>
                <a:cs typeface="Source Han Sans CN Bold"/>
              </a:rPr>
              <a:t> </a:t>
            </a:r>
            <a:r>
              <a:rPr kumimoji="1" lang="en-US" altLang="zh-CN" sz="1600" dirty="0" err="1">
                <a:ln w="12700">
                  <a:noFill/>
                </a:ln>
                <a:solidFill>
                  <a:srgbClr val="2C75FF">
                    <a:alpha val="100000"/>
                  </a:srgbClr>
                </a:solidFill>
                <a:latin typeface="Source Han Sans CN Bold"/>
                <a:ea typeface="Source Han Sans CN Bold"/>
                <a:cs typeface="Source Han Sans CN Bold"/>
              </a:rPr>
              <a:t>展示功能</a:t>
            </a:r>
            <a:endParaRPr kumimoji="1" lang="zh-CN" altLang="en-US" dirty="0"/>
          </a:p>
        </p:txBody>
      </p:sp>
      <p:sp>
        <p:nvSpPr>
          <p:cNvPr id="9" name="标题 1"/>
          <p:cNvSpPr txBox="1"/>
          <p:nvPr/>
        </p:nvSpPr>
        <p:spPr>
          <a:xfrm>
            <a:off x="305555" y="424640"/>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800323" y="490037"/>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可视化设计与实现</a:t>
            </a:r>
            <a:endParaRPr kumimoji="1" lang="zh-CN" altLang="en-US"/>
          </a:p>
        </p:txBody>
      </p:sp>
      <p:sp>
        <p:nvSpPr>
          <p:cNvPr id="11" name="标题 1"/>
          <p:cNvSpPr txBox="1"/>
          <p:nvPr/>
        </p:nvSpPr>
        <p:spPr>
          <a:xfrm flipH="1">
            <a:off x="87715" y="421863"/>
            <a:ext cx="570705" cy="570705"/>
          </a:xfrm>
          <a:prstGeom prst="snip2DiagRect">
            <a:avLst>
              <a:gd name="adj1" fmla="val 0"/>
              <a:gd name="adj2" fmla="val 40820"/>
            </a:avLst>
          </a:prstGeom>
          <a:gradFill>
            <a:gsLst>
              <a:gs pos="0">
                <a:schemeClr val="accent1"/>
              </a:gs>
              <a:gs pos="8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AFBFC">
                <a:alpha val="100000"/>
              </a:srgbClr>
            </a:gs>
            <a:gs pos="50400">
              <a:schemeClr val="bg1"/>
            </a:gs>
            <a:gs pos="96800">
              <a:srgbClr val="FAFBFC">
                <a:alpha val="100000"/>
              </a:srgbClr>
            </a:gs>
          </a:gsLst>
          <a:lin ang="2700000" scaled="0"/>
        </a:gra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blip>
          <a:srcRect/>
          <a:stretch>
            <a:fillRect/>
          </a:stretch>
        </p:blipFill>
        <p:spPr>
          <a:xfrm flipH="1">
            <a:off x="0" y="0"/>
            <a:ext cx="12192000" cy="6858000"/>
          </a:xfrm>
          <a:prstGeom prst="rect">
            <a:avLst/>
          </a:prstGeom>
          <a:noFill/>
          <a:ln>
            <a:noFill/>
          </a:ln>
        </p:spPr>
      </p:pic>
      <p:sp>
        <p:nvSpPr>
          <p:cNvPr id="3" name="标题 1"/>
          <p:cNvSpPr txBox="1"/>
          <p:nvPr/>
        </p:nvSpPr>
        <p:spPr>
          <a:xfrm>
            <a:off x="1143634" y="1038427"/>
            <a:ext cx="9904732" cy="4362765"/>
          </a:xfrm>
          <a:prstGeom prst="roundRect">
            <a:avLst/>
          </a:prstGeom>
          <a:solidFill>
            <a:srgbClr val="FFFFFF">
              <a:alpha val="80000"/>
            </a:srgbClr>
          </a:solidFill>
          <a:ln w="78908" cap="flat">
            <a:noFill/>
            <a:miter/>
          </a:ln>
        </p:spPr>
        <p:txBody>
          <a:bodyPr vert="horz" wrap="square" lIns="91440" tIns="45720" rIns="91440" bIns="45720" rtlCol="0" anchor="ctr"/>
          <a:lstStyle/>
          <a:p>
            <a:pPr algn="l">
              <a:lnSpc>
                <a:spcPct val="110000"/>
              </a:lnSpc>
            </a:pPr>
            <a:endParaRPr kumimoji="1" lang="zh-CN" altLang="en-US"/>
          </a:p>
        </p:txBody>
      </p:sp>
      <p:sp>
        <p:nvSpPr>
          <p:cNvPr id="4" name="标题 1"/>
          <p:cNvSpPr txBox="1"/>
          <p:nvPr/>
        </p:nvSpPr>
        <p:spPr>
          <a:xfrm rot="10800000" flipV="1">
            <a:off x="2822810" y="4631582"/>
            <a:ext cx="6546380" cy="477418"/>
          </a:xfrm>
          <a:prstGeom prst="roundRect">
            <a:avLst>
              <a:gd name="adj" fmla="val 50000"/>
            </a:avLst>
          </a:prstGeom>
          <a:solidFill>
            <a:schemeClr val="accent1"/>
          </a:solidFill>
          <a:ln w="21930" cap="flat">
            <a:noFill/>
            <a:miter/>
          </a:ln>
        </p:spPr>
        <p:txBody>
          <a:bodyPr vert="horz" wrap="square" lIns="91440" tIns="45720" rIns="91440" bIns="45720" rtlCol="0" anchor="ctr"/>
          <a:lstStyle/>
          <a:p>
            <a:pPr algn="ctr">
              <a:lnSpc>
                <a:spcPct val="110000"/>
              </a:lnSpc>
            </a:pPr>
            <a:r>
              <a:rPr kumimoji="1" lang="en-US" altLang="zh-CN" sz="2000">
                <a:ln w="12700">
                  <a:noFill/>
                </a:ln>
                <a:solidFill>
                  <a:srgbClr val="FFFFFF">
                    <a:alpha val="100000"/>
                  </a:srgbClr>
                </a:solidFill>
                <a:latin typeface="OPPOSans R"/>
                <a:ea typeface="OPPOSans R"/>
                <a:cs typeface="OPPOSans R"/>
              </a:rPr>
              <a:t>
</a:t>
            </a:r>
            <a:endParaRPr kumimoji="1" lang="zh-CN" altLang="en-US"/>
          </a:p>
        </p:txBody>
      </p:sp>
      <p:sp>
        <p:nvSpPr>
          <p:cNvPr id="5" name="标题 1"/>
          <p:cNvSpPr txBox="1"/>
          <p:nvPr/>
        </p:nvSpPr>
        <p:spPr>
          <a:xfrm>
            <a:off x="4896667" y="854656"/>
            <a:ext cx="2398666" cy="579822"/>
          </a:xfrm>
          <a:prstGeom prst="roundRect">
            <a:avLst>
              <a:gd name="adj" fmla="val 50000"/>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3535904" y="4687616"/>
            <a:ext cx="5120192" cy="307777"/>
          </a:xfrm>
          <a:prstGeom prst="rect">
            <a:avLst/>
          </a:prstGeom>
          <a:noFill/>
          <a:ln>
            <a:noFill/>
          </a:ln>
        </p:spPr>
        <p:txBody>
          <a:bodyPr vert="horz" wrap="square" lIns="91440" tIns="45720" rIns="91440" bIns="45720" rtlCol="0" anchor="t"/>
          <a:lstStyle/>
          <a:p>
            <a:pPr algn="ctr">
              <a:lnSpc>
                <a:spcPct val="110000"/>
              </a:lnSpc>
            </a:pPr>
            <a:endParaRPr kumimoji="1" lang="zh-CN" altLang="en-US" dirty="0"/>
          </a:p>
        </p:txBody>
      </p:sp>
      <p:sp>
        <p:nvSpPr>
          <p:cNvPr id="8" name="标题 1"/>
          <p:cNvSpPr txBox="1"/>
          <p:nvPr/>
        </p:nvSpPr>
        <p:spPr>
          <a:xfrm>
            <a:off x="2822810" y="2819252"/>
            <a:ext cx="6546380" cy="1698722"/>
          </a:xfrm>
          <a:prstGeom prst="rect">
            <a:avLst/>
          </a:prstGeom>
          <a:noFill/>
          <a:ln w="12700" cap="sq">
            <a:noFill/>
            <a:miter/>
          </a:ln>
        </p:spPr>
        <p:txBody>
          <a:bodyPr vert="horz" wrap="square" lIns="91440" tIns="45720" rIns="91440" bIns="45720" rtlCol="0" anchor="ctr"/>
          <a:lstStyle/>
          <a:p>
            <a:pPr algn="ctr">
              <a:lnSpc>
                <a:spcPct val="130000"/>
              </a:lnSpc>
            </a:pPr>
            <a:r>
              <a:rPr kumimoji="1" lang="en-US" altLang="zh-CN" sz="4500">
                <a:ln w="12700">
                  <a:noFill/>
                </a:ln>
                <a:solidFill>
                  <a:srgbClr val="004EE0">
                    <a:alpha val="100000"/>
                  </a:srgbClr>
                </a:solidFill>
                <a:latin typeface="OPPOSans H"/>
                <a:ea typeface="OPPOSans H"/>
                <a:cs typeface="OPPOSans H"/>
              </a:rPr>
              <a:t>创新点与技术挑战</a:t>
            </a:r>
            <a:endParaRPr kumimoji="1" lang="zh-CN" altLang="en-US"/>
          </a:p>
        </p:txBody>
      </p:sp>
      <p:pic>
        <p:nvPicPr>
          <p:cNvPr id="9" name="图片 8"/>
          <p:cNvPicPr>
            <a:picLocks noChangeAspect="1"/>
          </p:cNvPicPr>
          <p:nvPr/>
        </p:nvPicPr>
        <p:blipFill>
          <a:blip r:embed="rId2">
            <a:alphaModFix/>
          </a:blip>
          <a:srcRect l="4138" t="70795" r="70968" b="447"/>
          <a:stretch>
            <a:fillRect/>
          </a:stretch>
        </p:blipFill>
        <p:spPr>
          <a:xfrm flipH="1">
            <a:off x="8671652" y="4844753"/>
            <a:ext cx="3052420" cy="2010568"/>
          </a:xfrm>
          <a:custGeom>
            <a:avLst/>
            <a:gdLst>
              <a:gd name="connsiteX0" fmla="*/ 1459149 w 3035030"/>
              <a:gd name="connsiteY0" fmla="*/ 0 h 1964987"/>
              <a:gd name="connsiteX1" fmla="*/ 3035030 w 3035030"/>
              <a:gd name="connsiteY1" fmla="*/ 700391 h 1964987"/>
              <a:gd name="connsiteX2" fmla="*/ 2645923 w 3035030"/>
              <a:gd name="connsiteY2" fmla="*/ 1945532 h 1964987"/>
              <a:gd name="connsiteX3" fmla="*/ 0 w 3035030"/>
              <a:gd name="connsiteY3" fmla="*/ 1964987 h 1964987"/>
              <a:gd name="connsiteX4" fmla="*/ 739302 w 3035030"/>
              <a:gd name="connsiteY4" fmla="*/ 525293 h 1964987"/>
            </a:gdLst>
            <a:ahLst/>
            <a:cxnLst/>
            <a:rect l="l" t="t" r="r" b="b"/>
            <a:pathLst>
              <a:path w="3035030" h="1964987">
                <a:moveTo>
                  <a:pt x="1459149" y="0"/>
                </a:moveTo>
                <a:lnTo>
                  <a:pt x="3035030" y="700391"/>
                </a:lnTo>
                <a:lnTo>
                  <a:pt x="2645923" y="1945532"/>
                </a:lnTo>
                <a:lnTo>
                  <a:pt x="0" y="1964987"/>
                </a:lnTo>
                <a:lnTo>
                  <a:pt x="739302" y="525293"/>
                </a:lnTo>
                <a:close/>
              </a:path>
            </a:pathLst>
          </a:custGeom>
          <a:noFill/>
          <a:ln>
            <a:noFill/>
          </a:ln>
        </p:spPr>
      </p:pic>
      <p:pic>
        <p:nvPicPr>
          <p:cNvPr id="10" name="图片 9"/>
          <p:cNvPicPr>
            <a:picLocks noChangeAspect="1"/>
          </p:cNvPicPr>
          <p:nvPr/>
        </p:nvPicPr>
        <p:blipFill>
          <a:blip r:embed="rId2">
            <a:alphaModFix/>
          </a:blip>
          <a:srcRect l="90000" t="26383" b="38723"/>
          <a:stretch>
            <a:fillRect/>
          </a:stretch>
        </p:blipFill>
        <p:spPr>
          <a:xfrm flipH="1">
            <a:off x="0" y="1354509"/>
            <a:ext cx="1452665" cy="2851239"/>
          </a:xfrm>
          <a:custGeom>
            <a:avLst/>
            <a:gdLst>
              <a:gd name="connsiteX0" fmla="*/ 1196502 w 1219201"/>
              <a:gd name="connsiteY0" fmla="*/ 0 h 2393004"/>
              <a:gd name="connsiteX1" fmla="*/ 1219201 w 1219201"/>
              <a:gd name="connsiteY1" fmla="*/ 1146 h 2393004"/>
              <a:gd name="connsiteX2" fmla="*/ 1219201 w 1219201"/>
              <a:gd name="connsiteY2" fmla="*/ 2391858 h 2393004"/>
              <a:gd name="connsiteX3" fmla="*/ 1196502 w 1219201"/>
              <a:gd name="connsiteY3" fmla="*/ 2393004 h 2393004"/>
              <a:gd name="connsiteX4" fmla="*/ 0 w 1219201"/>
              <a:gd name="connsiteY4" fmla="*/ 1196502 h 2393004"/>
              <a:gd name="connsiteX5" fmla="*/ 1196502 w 1219201"/>
              <a:gd name="connsiteY5" fmla="*/ 0 h 2393004"/>
            </a:gdLst>
            <a:ahLst/>
            <a:cxnLst/>
            <a:rect l="l" t="t" r="r" b="b"/>
            <a:pathLst>
              <a:path w="1219201" h="2393004">
                <a:moveTo>
                  <a:pt x="1196502" y="0"/>
                </a:moveTo>
                <a:lnTo>
                  <a:pt x="1219201" y="1146"/>
                </a:lnTo>
                <a:lnTo>
                  <a:pt x="1219201" y="2391858"/>
                </a:lnTo>
                <a:lnTo>
                  <a:pt x="1196502" y="2393004"/>
                </a:lnTo>
                <a:cubicBezTo>
                  <a:pt x="535692" y="2393004"/>
                  <a:pt x="0" y="1857312"/>
                  <a:pt x="0" y="1196502"/>
                </a:cubicBezTo>
                <a:cubicBezTo>
                  <a:pt x="0" y="535692"/>
                  <a:pt x="535692" y="0"/>
                  <a:pt x="1196502" y="0"/>
                </a:cubicBezTo>
                <a:close/>
              </a:path>
            </a:pathLst>
          </a:custGeom>
          <a:noFill/>
          <a:ln>
            <a:noFill/>
          </a:ln>
        </p:spPr>
      </p:pic>
      <p:sp>
        <p:nvSpPr>
          <p:cNvPr id="11" name="标题 1"/>
          <p:cNvSpPr txBox="1"/>
          <p:nvPr/>
        </p:nvSpPr>
        <p:spPr>
          <a:xfrm flipH="1">
            <a:off x="9374920" y="1280787"/>
            <a:ext cx="1256463" cy="1256463"/>
          </a:xfrm>
          <a:prstGeom prst="ellipse">
            <a:avLst/>
          </a:prstGeom>
          <a:gradFill>
            <a:gsLst>
              <a:gs pos="25000">
                <a:schemeClr val="accent1">
                  <a:lumMod val="60000"/>
                  <a:lumOff val="40000"/>
                </a:schemeClr>
              </a:gs>
              <a:gs pos="50400">
                <a:schemeClr val="accent2"/>
              </a:gs>
              <a:gs pos="87000">
                <a:schemeClr val="accent3"/>
              </a:gs>
              <a:gs pos="94828">
                <a:schemeClr val="bg1"/>
              </a:gs>
            </a:gsLst>
            <a:path path="circle">
              <a:fillToRect l="100000" b="100000"/>
            </a:path>
            <a:tileRect t="-100000" r="-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flipH="1">
            <a:off x="1396251" y="3704354"/>
            <a:ext cx="1256463" cy="1256463"/>
          </a:xfrm>
          <a:prstGeom prst="donut">
            <a:avLst/>
          </a:prstGeom>
          <a:gradFill>
            <a:gsLst>
              <a:gs pos="25000">
                <a:schemeClr val="accent1">
                  <a:lumMod val="60000"/>
                  <a:lumOff val="40000"/>
                </a:schemeClr>
              </a:gs>
              <a:gs pos="50400">
                <a:schemeClr val="accent2"/>
              </a:gs>
              <a:gs pos="87000">
                <a:schemeClr val="accent3"/>
              </a:gs>
              <a:gs pos="94828">
                <a:schemeClr val="bg1"/>
              </a:gs>
            </a:gsLst>
            <a:path path="circle">
              <a:fillToRect l="100000" b="100000"/>
            </a:path>
            <a:tileRect t="-100000" r="-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3039293" y="4847432"/>
            <a:ext cx="696685" cy="4571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3833043" y="4847432"/>
            <a:ext cx="696685" cy="4571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7662272" y="4847432"/>
            <a:ext cx="696685" cy="4571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8456022" y="4847432"/>
            <a:ext cx="696685" cy="4571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flipH="1">
            <a:off x="2479515" y="1506755"/>
            <a:ext cx="1256463" cy="1256463"/>
          </a:xfrm>
          <a:prstGeom prst="rect">
            <a:avLst/>
          </a:prstGeom>
          <a:gradFill>
            <a:gsLst>
              <a:gs pos="25000">
                <a:schemeClr val="accent1">
                  <a:lumMod val="60000"/>
                  <a:lumOff val="40000"/>
                  <a:alpha val="100000"/>
                </a:schemeClr>
              </a:gs>
              <a:gs pos="82000">
                <a:schemeClr val="bg1">
                  <a:alpha val="0"/>
                </a:schemeClr>
              </a:gs>
            </a:gsLst>
            <a:path path="circle">
              <a:fillToRect l="100000" b="100000"/>
            </a:path>
            <a:tileRect t="-100000" r="-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flipV="1">
            <a:off x="9789966" y="3669466"/>
            <a:ext cx="842568" cy="842568"/>
          </a:xfrm>
          <a:prstGeom prst="rect">
            <a:avLst/>
          </a:prstGeom>
          <a:gradFill>
            <a:gsLst>
              <a:gs pos="25000">
                <a:schemeClr val="accent1">
                  <a:lumMod val="60000"/>
                  <a:lumOff val="40000"/>
                </a:schemeClr>
              </a:gs>
              <a:gs pos="100000">
                <a:schemeClr val="bg1">
                  <a:alpha val="0"/>
                </a:schemeClr>
              </a:gs>
            </a:gsLst>
            <a:path path="circle">
              <a:fillToRect l="100000" b="100000"/>
            </a:path>
            <a:tileRect t="-100000" r="-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3988941" y="1632606"/>
            <a:ext cx="3286383" cy="1107996"/>
          </a:xfrm>
          <a:prstGeom prst="rect">
            <a:avLst/>
          </a:prstGeom>
          <a:noFill/>
          <a:ln>
            <a:noFill/>
          </a:ln>
        </p:spPr>
        <p:txBody>
          <a:bodyPr vert="horz" wrap="square" lIns="91440" tIns="45720" rIns="91440" bIns="45720" rtlCol="0" anchor="b"/>
          <a:lstStyle/>
          <a:p>
            <a:pPr algn="ctr">
              <a:lnSpc>
                <a:spcPct val="100000"/>
              </a:lnSpc>
            </a:pPr>
            <a:r>
              <a:rPr kumimoji="1" lang="en-US" altLang="zh-CN" sz="6600">
                <a:ln w="12700">
                  <a:noFill/>
                </a:ln>
                <a:solidFill>
                  <a:srgbClr val="262626">
                    <a:alpha val="100000"/>
                  </a:srgbClr>
                </a:solidFill>
                <a:latin typeface="OPPOSans H"/>
                <a:ea typeface="OPPOSans H"/>
                <a:cs typeface="OPPOSans H"/>
              </a:rPr>
              <a:t>PART. </a:t>
            </a:r>
            <a:endParaRPr kumimoji="1" lang="zh-CN" altLang="en-US"/>
          </a:p>
        </p:txBody>
      </p:sp>
      <p:sp>
        <p:nvSpPr>
          <p:cNvPr id="20" name="标题 1"/>
          <p:cNvSpPr txBox="1"/>
          <p:nvPr/>
        </p:nvSpPr>
        <p:spPr>
          <a:xfrm>
            <a:off x="6582599" y="823686"/>
            <a:ext cx="1620460" cy="1916916"/>
          </a:xfrm>
          <a:prstGeom prst="rect">
            <a:avLst/>
          </a:prstGeom>
          <a:noFill/>
          <a:ln>
            <a:noFill/>
          </a:ln>
        </p:spPr>
        <p:txBody>
          <a:bodyPr vert="horz" wrap="square" lIns="91440" tIns="45720" rIns="91440" bIns="45720" rtlCol="0" anchor="b"/>
          <a:lstStyle/>
          <a:p>
            <a:pPr algn="ctr">
              <a:lnSpc>
                <a:spcPct val="100000"/>
              </a:lnSpc>
            </a:pPr>
            <a:r>
              <a:rPr kumimoji="1" lang="en-US" altLang="zh-CN" sz="6600">
                <a:ln w="12700">
                  <a:noFill/>
                </a:ln>
                <a:solidFill>
                  <a:srgbClr val="262626">
                    <a:alpha val="100000"/>
                  </a:srgbClr>
                </a:solidFill>
                <a:latin typeface="OPPOSans H"/>
                <a:ea typeface="OPPOSans H"/>
                <a:cs typeface="OPPOSans H"/>
              </a:rPr>
              <a:t>05</a:t>
            </a:r>
            <a:endParaRPr kumimoji="1" lang="zh-CN" altLang="en-US"/>
          </a:p>
        </p:txBody>
      </p:sp>
      <p:sp>
        <p:nvSpPr>
          <p:cNvPr id="21" name="文本框 20">
            <a:extLst>
              <a:ext uri="{FF2B5EF4-FFF2-40B4-BE49-F238E27FC236}">
                <a16:creationId xmlns:a16="http://schemas.microsoft.com/office/drawing/2014/main" id="{86929D1D-77B8-AC7D-0D3D-165EFA7F0B57}"/>
              </a:ext>
            </a:extLst>
          </p:cNvPr>
          <p:cNvSpPr txBox="1"/>
          <p:nvPr/>
        </p:nvSpPr>
        <p:spPr>
          <a:xfrm>
            <a:off x="5377354" y="883735"/>
            <a:ext cx="1772991" cy="523220"/>
          </a:xfrm>
          <a:prstGeom prst="rect">
            <a:avLst/>
          </a:prstGeom>
          <a:noFill/>
        </p:spPr>
        <p:txBody>
          <a:bodyPr wrap="square" rtlCol="0">
            <a:spAutoFit/>
          </a:bodyPr>
          <a:lstStyle/>
          <a:p>
            <a:r>
              <a:rPr lang="en-US" altLang="zh-CN" sz="2800" dirty="0">
                <a:solidFill>
                  <a:schemeClr val="bg1"/>
                </a:solidFill>
                <a:latin typeface="Cascadia Mono SemiBold" panose="020B0609020000020004" pitchFamily="49" charset="0"/>
                <a:ea typeface="Cascadia Mono SemiBold" panose="020B0609020000020004" pitchFamily="49" charset="0"/>
                <a:cs typeface="Cascadia Mono SemiBold" panose="020B0609020000020004" pitchFamily="49" charset="0"/>
              </a:rPr>
              <a:t>wisdom</a:t>
            </a:r>
            <a:endParaRPr lang="zh-CN" altLang="en-US" sz="2800" dirty="0">
              <a:solidFill>
                <a:schemeClr val="bg1"/>
              </a:solidFill>
              <a:latin typeface="Cascadia Mono SemiBold" panose="020B0609020000020004" pitchFamily="49" charset="0"/>
              <a:cs typeface="Cascadia Mono SemiBold" panose="020B0609020000020004" pitchFamily="49" charset="0"/>
            </a:endParaRPr>
          </a:p>
        </p:txBody>
      </p:sp>
      <p:sp>
        <p:nvSpPr>
          <p:cNvPr id="22" name="标题 1">
            <a:extLst>
              <a:ext uri="{FF2B5EF4-FFF2-40B4-BE49-F238E27FC236}">
                <a16:creationId xmlns:a16="http://schemas.microsoft.com/office/drawing/2014/main" id="{7BA9B580-92EF-7A03-F495-ECBF571BEE6D}"/>
              </a:ext>
            </a:extLst>
          </p:cNvPr>
          <p:cNvSpPr txBox="1"/>
          <p:nvPr/>
        </p:nvSpPr>
        <p:spPr>
          <a:xfrm>
            <a:off x="3597060" y="4618929"/>
            <a:ext cx="5120192" cy="307777"/>
          </a:xfrm>
          <a:prstGeom prst="rect">
            <a:avLst/>
          </a:prstGeom>
          <a:noFill/>
          <a:ln>
            <a:noFill/>
          </a:ln>
        </p:spPr>
        <p:txBody>
          <a:bodyPr vert="horz" wrap="square" lIns="91440" tIns="45720" rIns="91440" bIns="45720" rtlCol="0" anchor="t"/>
          <a:lstStyle/>
          <a:p>
            <a:pPr algn="ctr">
              <a:lnSpc>
                <a:spcPct val="110000"/>
              </a:lnSpc>
            </a:pPr>
            <a:r>
              <a:rPr kumimoji="1" lang="en-US" altLang="zh-CN" sz="2400" dirty="0" err="1">
                <a:solidFill>
                  <a:schemeClr val="bg1"/>
                </a:solidFill>
                <a:latin typeface="HONOR Sans CN Medium" panose="06000200000000000000" pitchFamily="2" charset="-122"/>
                <a:ea typeface="HONOR Sans CN Medium" panose="06000200000000000000" pitchFamily="2" charset="-122"/>
              </a:rPr>
              <a:t>OpenRank</a:t>
            </a:r>
            <a:r>
              <a:rPr kumimoji="1" lang="zh-CN" altLang="en-US" sz="2400" dirty="0">
                <a:solidFill>
                  <a:schemeClr val="bg1"/>
                </a:solidFill>
                <a:latin typeface="HONOR Sans CN Medium" panose="06000200000000000000" pitchFamily="2" charset="-122"/>
                <a:ea typeface="HONOR Sans CN Medium" panose="06000200000000000000" pitchFamily="2" charset="-122"/>
              </a:rPr>
              <a:t>杯</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FAFBFC">
                <a:alpha val="100000"/>
              </a:srgbClr>
            </a:gs>
            <a:gs pos="50400">
              <a:schemeClr val="bg1"/>
            </a:gs>
            <a:gs pos="96800">
              <a:srgbClr val="FAFBFC">
                <a:alpha val="100000"/>
              </a:srgbClr>
            </a:gs>
          </a:gsLst>
          <a:lin ang="2700000" scaled="0"/>
        </a:gra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021080" y="2246065"/>
            <a:ext cx="6151880" cy="1377387"/>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a:ea typeface="Source Han Sans"/>
                <a:cs typeface="Source Han Sans"/>
              </a:rPr>
              <a:t>智能化优化：将时序分析与机器学习相结合，针对漏洞修复的时间预测与修复优先级排序进行智能化优化。</a:t>
            </a:r>
            <a:endParaRPr kumimoji="1" lang="zh-CN" altLang="en-US"/>
          </a:p>
        </p:txBody>
      </p:sp>
      <p:sp>
        <p:nvSpPr>
          <p:cNvPr id="4" name="标题 1"/>
          <p:cNvSpPr txBox="1"/>
          <p:nvPr/>
        </p:nvSpPr>
        <p:spPr>
          <a:xfrm>
            <a:off x="1021080" y="1708458"/>
            <a:ext cx="6151880" cy="517544"/>
          </a:xfrm>
          <a:prstGeom prst="rect">
            <a:avLst/>
          </a:prstGeom>
          <a:noFill/>
          <a:ln>
            <a:noFill/>
          </a:ln>
        </p:spPr>
        <p:txBody>
          <a:bodyPr vert="horz" wrap="square" lIns="91440" tIns="45720" rIns="91440" bIns="45720" rtlCol="0" anchor="b"/>
          <a:lstStyle/>
          <a:p>
            <a:pPr algn="l">
              <a:lnSpc>
                <a:spcPct val="110000"/>
              </a:lnSpc>
            </a:pPr>
            <a:r>
              <a:rPr kumimoji="1" lang="en-US" altLang="zh-CN" sz="1600" dirty="0">
                <a:ln w="12700">
                  <a:noFill/>
                </a:ln>
                <a:solidFill>
                  <a:srgbClr val="2C75FF">
                    <a:alpha val="100000"/>
                  </a:srgbClr>
                </a:solidFill>
                <a:latin typeface="Source Han Sans CN Bold"/>
                <a:ea typeface="Source Han Sans CN Bold"/>
                <a:cs typeface="Source Han Sans CN Bold"/>
              </a:rPr>
              <a:t> </a:t>
            </a:r>
            <a:r>
              <a:rPr kumimoji="1" lang="en-US" altLang="zh-CN" sz="1600" dirty="0" err="1">
                <a:ln w="12700">
                  <a:noFill/>
                </a:ln>
                <a:solidFill>
                  <a:srgbClr val="2C75FF">
                    <a:alpha val="100000"/>
                  </a:srgbClr>
                </a:solidFill>
                <a:latin typeface="Source Han Sans CN Bold"/>
                <a:ea typeface="Source Han Sans CN Bold"/>
                <a:cs typeface="Source Han Sans CN Bold"/>
              </a:rPr>
              <a:t>时序分析与修复优化结合</a:t>
            </a:r>
            <a:endParaRPr kumimoji="1" lang="zh-CN" altLang="en-US" dirty="0"/>
          </a:p>
        </p:txBody>
      </p:sp>
      <p:pic>
        <p:nvPicPr>
          <p:cNvPr id="5" name="图片 4"/>
          <p:cNvPicPr>
            <a:picLocks noChangeAspect="1"/>
          </p:cNvPicPr>
          <p:nvPr/>
        </p:nvPicPr>
        <p:blipFill>
          <a:blip r:embed="rId2">
            <a:alphaModFix/>
          </a:blip>
          <a:srcRect l="37495" t="365" r="29373"/>
          <a:stretch>
            <a:fillRect/>
          </a:stretch>
        </p:blipFill>
        <p:spPr>
          <a:xfrm>
            <a:off x="7479335" y="-1"/>
            <a:ext cx="4039565" cy="6858001"/>
          </a:xfrm>
          <a:prstGeom prst="rect">
            <a:avLst/>
          </a:prstGeom>
          <a:noFill/>
          <a:ln>
            <a:noFill/>
          </a:ln>
        </p:spPr>
      </p:pic>
      <p:sp>
        <p:nvSpPr>
          <p:cNvPr id="6" name="标题 1"/>
          <p:cNvSpPr txBox="1"/>
          <p:nvPr/>
        </p:nvSpPr>
        <p:spPr>
          <a:xfrm>
            <a:off x="0" y="1766746"/>
            <a:ext cx="782320" cy="3730908"/>
          </a:xfrm>
          <a:prstGeom prst="rect">
            <a:avLst/>
          </a:prstGeom>
          <a:gradFill>
            <a:gsLst>
              <a:gs pos="0">
                <a:schemeClr val="accent1"/>
              </a:gs>
              <a:gs pos="100000">
                <a:schemeClr val="accent2"/>
              </a:gs>
            </a:gsLst>
            <a:lin ang="36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grpSp>
        <p:nvGrpSpPr>
          <p:cNvPr id="7" name="组合 6"/>
          <p:cNvGrpSpPr/>
          <p:nvPr/>
        </p:nvGrpSpPr>
        <p:grpSpPr>
          <a:xfrm>
            <a:off x="215265" y="5044312"/>
            <a:ext cx="331344" cy="186895"/>
            <a:chOff x="215265" y="5044312"/>
            <a:chExt cx="331344" cy="186895"/>
          </a:xfrm>
        </p:grpSpPr>
        <p:cxnSp>
          <p:nvCxnSpPr>
            <p:cNvPr id="8" name="标题 1"/>
            <p:cNvCxnSpPr/>
            <p:nvPr/>
          </p:nvCxnSpPr>
          <p:spPr>
            <a:xfrm>
              <a:off x="215265" y="5139207"/>
              <a:ext cx="326990" cy="0"/>
            </a:xfrm>
            <a:prstGeom prst="line">
              <a:avLst/>
            </a:prstGeom>
            <a:noFill/>
            <a:ln w="19050" cap="sq">
              <a:solidFill>
                <a:schemeClr val="bg1"/>
              </a:solidFill>
              <a:miter/>
            </a:ln>
          </p:spPr>
        </p:cxnSp>
        <p:cxnSp>
          <p:nvCxnSpPr>
            <p:cNvPr id="9" name="标题 1"/>
            <p:cNvCxnSpPr/>
            <p:nvPr/>
          </p:nvCxnSpPr>
          <p:spPr>
            <a:xfrm rot="2700000">
              <a:off x="427442" y="5093673"/>
              <a:ext cx="139613" cy="0"/>
            </a:xfrm>
            <a:prstGeom prst="line">
              <a:avLst/>
            </a:prstGeom>
            <a:noFill/>
            <a:ln w="19050" cap="sq">
              <a:solidFill>
                <a:schemeClr val="bg1"/>
              </a:solidFill>
              <a:miter/>
            </a:ln>
          </p:spPr>
        </p:cxnSp>
        <p:cxnSp>
          <p:nvCxnSpPr>
            <p:cNvPr id="10" name="标题 1"/>
            <p:cNvCxnSpPr/>
            <p:nvPr/>
          </p:nvCxnSpPr>
          <p:spPr>
            <a:xfrm rot="18900000" flipH="1">
              <a:off x="427442" y="5181846"/>
              <a:ext cx="139613" cy="0"/>
            </a:xfrm>
            <a:prstGeom prst="line">
              <a:avLst/>
            </a:prstGeom>
            <a:noFill/>
            <a:ln w="19050" cap="sq">
              <a:solidFill>
                <a:schemeClr val="bg1"/>
              </a:solidFill>
              <a:miter/>
            </a:ln>
          </p:spPr>
        </p:cxnSp>
      </p:grpSp>
      <p:sp>
        <p:nvSpPr>
          <p:cNvPr id="11" name="标题 1"/>
          <p:cNvSpPr txBox="1"/>
          <p:nvPr/>
        </p:nvSpPr>
        <p:spPr>
          <a:xfrm>
            <a:off x="236548" y="1976033"/>
            <a:ext cx="309224" cy="334964"/>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a:off x="1021080" y="4178555"/>
            <a:ext cx="6151880" cy="1377387"/>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a:ea typeface="Source Han Sans"/>
                <a:cs typeface="Source Han Sans"/>
              </a:rPr>
              <a:t>自动修复方案：基于历史数据的学习，自动提供修复方案与路径推荐，减轻开发人员的决策负担，提高修复效率。</a:t>
            </a:r>
            <a:endParaRPr kumimoji="1" lang="zh-CN" altLang="en-US"/>
          </a:p>
        </p:txBody>
      </p:sp>
      <p:sp>
        <p:nvSpPr>
          <p:cNvPr id="13" name="标题 1"/>
          <p:cNvSpPr txBox="1"/>
          <p:nvPr/>
        </p:nvSpPr>
        <p:spPr>
          <a:xfrm>
            <a:off x="1021080" y="3640948"/>
            <a:ext cx="6151880" cy="517544"/>
          </a:xfrm>
          <a:prstGeom prst="rect">
            <a:avLst/>
          </a:prstGeom>
          <a:noFill/>
          <a:ln>
            <a:noFill/>
          </a:ln>
        </p:spPr>
        <p:txBody>
          <a:bodyPr vert="horz" wrap="square" lIns="91440" tIns="45720" rIns="91440" bIns="45720" rtlCol="0" anchor="b"/>
          <a:lstStyle/>
          <a:p>
            <a:pPr algn="l">
              <a:lnSpc>
                <a:spcPct val="110000"/>
              </a:lnSpc>
            </a:pPr>
            <a:r>
              <a:rPr kumimoji="1" lang="en-US" altLang="zh-CN" sz="1600" dirty="0">
                <a:ln w="12700">
                  <a:noFill/>
                </a:ln>
                <a:solidFill>
                  <a:srgbClr val="2C75FF">
                    <a:alpha val="100000"/>
                  </a:srgbClr>
                </a:solidFill>
                <a:latin typeface="Source Han Sans CN Bold"/>
                <a:ea typeface="Source Han Sans CN Bold"/>
                <a:cs typeface="Source Han Sans CN Bold"/>
              </a:rPr>
              <a:t> </a:t>
            </a:r>
            <a:r>
              <a:rPr kumimoji="1" lang="en-US" altLang="zh-CN" sz="1600" dirty="0" err="1">
                <a:ln w="12700">
                  <a:noFill/>
                </a:ln>
                <a:solidFill>
                  <a:srgbClr val="2C75FF">
                    <a:alpha val="100000"/>
                  </a:srgbClr>
                </a:solidFill>
                <a:latin typeface="Source Han Sans CN Bold"/>
                <a:ea typeface="Source Han Sans CN Bold"/>
                <a:cs typeface="Source Han Sans CN Bold"/>
              </a:rPr>
              <a:t>智能修复建议</a:t>
            </a:r>
            <a:endParaRPr kumimoji="1" lang="zh-CN" altLang="en-US" dirty="0"/>
          </a:p>
        </p:txBody>
      </p:sp>
      <p:sp>
        <p:nvSpPr>
          <p:cNvPr id="14" name="标题 1"/>
          <p:cNvSpPr txBox="1"/>
          <p:nvPr/>
        </p:nvSpPr>
        <p:spPr>
          <a:xfrm>
            <a:off x="6784436" y="5810491"/>
            <a:ext cx="1241964" cy="323609"/>
          </a:xfrm>
          <a:prstGeom prst="rect">
            <a:avLst/>
          </a:prstGeom>
          <a:gradFill>
            <a:gsLst>
              <a:gs pos="0">
                <a:schemeClr val="accent1"/>
              </a:gs>
              <a:gs pos="100000">
                <a:schemeClr val="accent2"/>
              </a:gs>
            </a:gsLst>
            <a:lin ang="36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305555" y="424640"/>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800323" y="490037"/>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创新点</a:t>
            </a:r>
            <a:endParaRPr kumimoji="1" lang="zh-CN" altLang="en-US"/>
          </a:p>
        </p:txBody>
      </p:sp>
      <p:sp>
        <p:nvSpPr>
          <p:cNvPr id="17" name="标题 1"/>
          <p:cNvSpPr txBox="1"/>
          <p:nvPr/>
        </p:nvSpPr>
        <p:spPr>
          <a:xfrm flipH="1">
            <a:off x="87715" y="421863"/>
            <a:ext cx="570705" cy="570705"/>
          </a:xfrm>
          <a:prstGeom prst="snip2DiagRect">
            <a:avLst>
              <a:gd name="adj1" fmla="val 0"/>
              <a:gd name="adj2" fmla="val 40820"/>
            </a:avLst>
          </a:prstGeom>
          <a:gradFill>
            <a:gsLst>
              <a:gs pos="0">
                <a:schemeClr val="accent1"/>
              </a:gs>
              <a:gs pos="8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AFBFC">
                <a:alpha val="100000"/>
              </a:srgbClr>
            </a:gs>
            <a:gs pos="50400">
              <a:schemeClr val="bg1"/>
            </a:gs>
            <a:gs pos="96800">
              <a:srgbClr val="FAFBFC">
                <a:alpha val="100000"/>
              </a:srgbClr>
            </a:gs>
          </a:gsLst>
          <a:lin ang="2700000" scaled="0"/>
        </a:gra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182067" y="1130300"/>
            <a:ext cx="4619309" cy="4999038"/>
          </a:xfrm>
          <a:prstGeom prst="roundRect">
            <a:avLst>
              <a:gd name="adj" fmla="val 3620"/>
            </a:avLst>
          </a:prstGeom>
          <a:solidFill>
            <a:schemeClr val="bg1">
              <a:lumMod val="95000"/>
            </a:schemeClr>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4" name="标题 1"/>
          <p:cNvSpPr txBox="1"/>
          <p:nvPr/>
        </p:nvSpPr>
        <p:spPr>
          <a:xfrm rot="19741494">
            <a:off x="2931996" y="1387168"/>
            <a:ext cx="1119450" cy="1119451"/>
          </a:xfrm>
          <a:prstGeom prst="ellipse">
            <a:avLst/>
          </a:prstGeom>
          <a:solidFill>
            <a:schemeClr val="bg1"/>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5" name="标题 1"/>
          <p:cNvSpPr txBox="1"/>
          <p:nvPr/>
        </p:nvSpPr>
        <p:spPr>
          <a:xfrm rot="18364987">
            <a:off x="2925593" y="1371926"/>
            <a:ext cx="1124535" cy="1124535"/>
          </a:xfrm>
          <a:prstGeom prst="arc">
            <a:avLst/>
          </a:prstGeom>
          <a:noFill/>
          <a:ln w="12700" cap="flat">
            <a:gradFill>
              <a:gsLst>
                <a:gs pos="0">
                  <a:schemeClr val="accent1"/>
                </a:gs>
                <a:gs pos="100000">
                  <a:schemeClr val="accent1">
                    <a:alpha val="0"/>
                  </a:schemeClr>
                </a:gs>
              </a:gsLst>
              <a:lin ang="16200000" scaled="0"/>
            </a:gradFill>
            <a:miter/>
          </a:ln>
          <a:effectLst/>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nvSpPr>
        <p:spPr>
          <a:xfrm>
            <a:off x="6394484" y="1130300"/>
            <a:ext cx="4619309" cy="4999038"/>
          </a:xfrm>
          <a:prstGeom prst="roundRect">
            <a:avLst>
              <a:gd name="adj" fmla="val 4342"/>
            </a:avLst>
          </a:prstGeom>
          <a:solidFill>
            <a:schemeClr val="bg1">
              <a:lumMod val="95000"/>
            </a:schemeClr>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7" name="标题 1"/>
          <p:cNvSpPr txBox="1"/>
          <p:nvPr/>
        </p:nvSpPr>
        <p:spPr>
          <a:xfrm rot="18364987">
            <a:off x="8141870" y="1384626"/>
            <a:ext cx="1124535" cy="1124535"/>
          </a:xfrm>
          <a:prstGeom prst="arc">
            <a:avLst/>
          </a:prstGeom>
          <a:noFill/>
          <a:ln w="12700" cap="flat">
            <a:gradFill>
              <a:gsLst>
                <a:gs pos="0">
                  <a:schemeClr val="accent1"/>
                </a:gs>
                <a:gs pos="100000">
                  <a:schemeClr val="accent1">
                    <a:alpha val="0"/>
                  </a:schemeClr>
                </a:gs>
              </a:gsLst>
              <a:lin ang="16200000" scaled="0"/>
            </a:gradFill>
            <a:miter/>
          </a:ln>
          <a:effectLst/>
        </p:spPr>
        <p:txBody>
          <a:bodyPr vert="horz" wrap="square" lIns="91440" tIns="45720" rIns="91440" bIns="45720" rtlCol="0" anchor="ctr"/>
          <a:lstStyle/>
          <a:p>
            <a:pPr algn="ctr">
              <a:lnSpc>
                <a:spcPct val="100000"/>
              </a:lnSpc>
            </a:pPr>
            <a:endParaRPr kumimoji="1" lang="zh-CN" altLang="en-US"/>
          </a:p>
        </p:txBody>
      </p:sp>
      <p:sp>
        <p:nvSpPr>
          <p:cNvPr id="8" name="标题 1"/>
          <p:cNvSpPr txBox="1"/>
          <p:nvPr/>
        </p:nvSpPr>
        <p:spPr>
          <a:xfrm rot="7564987">
            <a:off x="8141870" y="1384626"/>
            <a:ext cx="1124535" cy="1124535"/>
          </a:xfrm>
          <a:prstGeom prst="arc">
            <a:avLst/>
          </a:prstGeom>
          <a:noFill/>
          <a:ln w="12700" cap="flat">
            <a:gradFill>
              <a:gsLst>
                <a:gs pos="0">
                  <a:schemeClr val="accent1"/>
                </a:gs>
                <a:gs pos="100000">
                  <a:schemeClr val="accent1">
                    <a:alpha val="0"/>
                  </a:schemeClr>
                </a:gs>
              </a:gsLst>
              <a:lin ang="16200000" scaled="0"/>
            </a:gradFill>
            <a:miter/>
          </a:ln>
          <a:effectLst/>
        </p:spPr>
        <p:txBody>
          <a:bodyPr vert="horz" wrap="square" lIns="91440" tIns="45720" rIns="91440" bIns="45720" rtlCol="0" anchor="ctr"/>
          <a:lstStyle/>
          <a:p>
            <a:pPr algn="ctr">
              <a:lnSpc>
                <a:spcPct val="100000"/>
              </a:lnSpc>
            </a:pPr>
            <a:endParaRPr kumimoji="1" lang="zh-CN" altLang="en-US"/>
          </a:p>
        </p:txBody>
      </p:sp>
      <p:sp>
        <p:nvSpPr>
          <p:cNvPr id="9" name="标题 1"/>
          <p:cNvSpPr txBox="1"/>
          <p:nvPr/>
        </p:nvSpPr>
        <p:spPr>
          <a:xfrm rot="7564987">
            <a:off x="2912894" y="1384626"/>
            <a:ext cx="1124535" cy="1124535"/>
          </a:xfrm>
          <a:prstGeom prst="arc">
            <a:avLst/>
          </a:prstGeom>
          <a:noFill/>
          <a:ln w="12700" cap="flat">
            <a:gradFill>
              <a:gsLst>
                <a:gs pos="0">
                  <a:schemeClr val="accent1"/>
                </a:gs>
                <a:gs pos="100000">
                  <a:schemeClr val="accent1">
                    <a:alpha val="0"/>
                  </a:schemeClr>
                </a:gs>
              </a:gsLst>
              <a:lin ang="16200000" scaled="0"/>
            </a:gradFill>
            <a:miter/>
          </a:ln>
          <a:effectLst/>
        </p:spPr>
        <p:txBody>
          <a:bodyPr vert="horz" wrap="square" lIns="91440" tIns="45720" rIns="91440" bIns="45720" rtlCol="0" anchor="ctr"/>
          <a:lstStyle/>
          <a:p>
            <a:pPr algn="ctr">
              <a:lnSpc>
                <a:spcPct val="100000"/>
              </a:lnSpc>
            </a:pPr>
            <a:endParaRPr kumimoji="1" lang="zh-CN" altLang="en-US"/>
          </a:p>
        </p:txBody>
      </p:sp>
      <p:sp>
        <p:nvSpPr>
          <p:cNvPr id="10" name="标题 1"/>
          <p:cNvSpPr txBox="1"/>
          <p:nvPr/>
        </p:nvSpPr>
        <p:spPr>
          <a:xfrm>
            <a:off x="1339558" y="2630645"/>
            <a:ext cx="4271206" cy="665802"/>
          </a:xfrm>
          <a:prstGeom prst="rect">
            <a:avLst/>
          </a:prstGeom>
          <a:noFill/>
          <a:ln>
            <a:noFill/>
          </a:ln>
          <a:effectLst/>
        </p:spPr>
        <p:txBody>
          <a:bodyPr vert="horz" wrap="square" lIns="91440" tIns="45720" rIns="91440" bIns="45720" rtlCol="0" anchor="b"/>
          <a:lstStyle/>
          <a:p>
            <a:pPr algn="ctr">
              <a:lnSpc>
                <a:spcPct val="100000"/>
              </a:lnSpc>
            </a:pPr>
            <a:r>
              <a:rPr kumimoji="1" lang="en-US" altLang="zh-CN" sz="1600" dirty="0">
                <a:ln w="12700">
                  <a:noFill/>
                </a:ln>
                <a:solidFill>
                  <a:srgbClr val="2C75FF">
                    <a:alpha val="100000"/>
                  </a:srgbClr>
                </a:solidFill>
                <a:latin typeface="Source Han Sans CN Bold"/>
                <a:ea typeface="Source Han Sans CN Bold"/>
                <a:cs typeface="Source Han Sans CN Bold"/>
              </a:rPr>
              <a:t> </a:t>
            </a:r>
            <a:r>
              <a:rPr kumimoji="1" lang="en-US" altLang="zh-CN" sz="1600" dirty="0" err="1">
                <a:ln w="12700">
                  <a:noFill/>
                </a:ln>
                <a:solidFill>
                  <a:srgbClr val="2C75FF">
                    <a:alpha val="100000"/>
                  </a:srgbClr>
                </a:solidFill>
                <a:latin typeface="Source Han Sans CN Bold"/>
                <a:ea typeface="Source Han Sans CN Bold"/>
                <a:cs typeface="Source Han Sans CN Bold"/>
              </a:rPr>
              <a:t>时序数据建模</a:t>
            </a:r>
            <a:endParaRPr kumimoji="1" lang="zh-CN" altLang="en-US" dirty="0"/>
          </a:p>
        </p:txBody>
      </p:sp>
      <p:sp>
        <p:nvSpPr>
          <p:cNvPr id="11" name="标题 1"/>
          <p:cNvSpPr txBox="1"/>
          <p:nvPr/>
        </p:nvSpPr>
        <p:spPr>
          <a:xfrm>
            <a:off x="1339559" y="3468299"/>
            <a:ext cx="4271205" cy="2667812"/>
          </a:xfrm>
          <a:prstGeom prst="rect">
            <a:avLst/>
          </a:prstGeom>
          <a:noFill/>
          <a:ln>
            <a:noFill/>
          </a:ln>
        </p:spPr>
        <p:txBody>
          <a:bodyPr vert="horz" wrap="square" lIns="91440" tIns="45720" rIns="91440" bIns="4572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噪声与异常值处理：处理漏洞修复时间的时序数据时，如何应对噪声和异常值，确保预测模型的准确性。</a:t>
            </a:r>
            <a:endParaRPr kumimoji="1" lang="zh-CN" altLang="en-US"/>
          </a:p>
        </p:txBody>
      </p:sp>
      <p:cxnSp>
        <p:nvCxnSpPr>
          <p:cNvPr id="12" name="标题 1"/>
          <p:cNvCxnSpPr/>
          <p:nvPr/>
        </p:nvCxnSpPr>
        <p:spPr>
          <a:xfrm>
            <a:off x="1382857" y="3372043"/>
            <a:ext cx="4184609" cy="0"/>
          </a:xfrm>
          <a:prstGeom prst="line">
            <a:avLst/>
          </a:prstGeom>
          <a:noFill/>
          <a:ln w="6350" cap="sq">
            <a:solidFill>
              <a:schemeClr val="bg1">
                <a:lumMod val="75000"/>
              </a:schemeClr>
            </a:solidFill>
            <a:miter/>
          </a:ln>
        </p:spPr>
      </p:cxnSp>
      <p:sp>
        <p:nvSpPr>
          <p:cNvPr id="13" name="标题 1"/>
          <p:cNvSpPr txBox="1"/>
          <p:nvPr/>
        </p:nvSpPr>
        <p:spPr>
          <a:xfrm>
            <a:off x="6568535" y="2630645"/>
            <a:ext cx="4271206" cy="665802"/>
          </a:xfrm>
          <a:prstGeom prst="rect">
            <a:avLst/>
          </a:prstGeom>
          <a:noFill/>
          <a:ln>
            <a:noFill/>
          </a:ln>
          <a:effectLst/>
        </p:spPr>
        <p:txBody>
          <a:bodyPr vert="horz" wrap="square" lIns="91440" tIns="45720" rIns="91440" bIns="45720" rtlCol="0" anchor="b"/>
          <a:lstStyle/>
          <a:p>
            <a:pPr algn="ctr">
              <a:lnSpc>
                <a:spcPct val="110000"/>
              </a:lnSpc>
            </a:pPr>
            <a:r>
              <a:rPr kumimoji="1" lang="en-US" altLang="zh-CN" sz="1600" dirty="0" err="1">
                <a:ln w="12700">
                  <a:noFill/>
                </a:ln>
                <a:solidFill>
                  <a:srgbClr val="2C75FF">
                    <a:alpha val="100000"/>
                  </a:srgbClr>
                </a:solidFill>
                <a:latin typeface="Source Han Sans CN Bold"/>
                <a:ea typeface="Source Han Sans CN Bold"/>
                <a:cs typeface="Source Han Sans CN Bold"/>
              </a:rPr>
              <a:t>实时更新与性能优化</a:t>
            </a:r>
            <a:endParaRPr kumimoji="1" lang="zh-CN" altLang="en-US" dirty="0"/>
          </a:p>
        </p:txBody>
      </p:sp>
      <p:sp>
        <p:nvSpPr>
          <p:cNvPr id="14" name="标题 1"/>
          <p:cNvSpPr txBox="1"/>
          <p:nvPr/>
        </p:nvSpPr>
        <p:spPr>
          <a:xfrm rot="19741494">
            <a:off x="8144413" y="1387168"/>
            <a:ext cx="1119450" cy="1119451"/>
          </a:xfrm>
          <a:prstGeom prst="ellipse">
            <a:avLst/>
          </a:prstGeom>
          <a:solidFill>
            <a:schemeClr val="bg1"/>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15" name="标题 1"/>
          <p:cNvSpPr txBox="1"/>
          <p:nvPr/>
        </p:nvSpPr>
        <p:spPr>
          <a:xfrm>
            <a:off x="6568536" y="3468299"/>
            <a:ext cx="4271205" cy="2667812"/>
          </a:xfrm>
          <a:prstGeom prst="rect">
            <a:avLst/>
          </a:prstGeom>
          <a:noFill/>
          <a:ln>
            <a:noFill/>
          </a:ln>
        </p:spPr>
        <p:txBody>
          <a:bodyPr vert="horz" wrap="square" lIns="91440" tIns="45720" rIns="91440" bIns="4572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系统性能保障：如何在大规模数据集的基础上保持系统的实时更新与快速响应，确保团队能及时跟进修复进度。</a:t>
            </a:r>
            <a:endParaRPr kumimoji="1" lang="zh-CN" altLang="en-US"/>
          </a:p>
        </p:txBody>
      </p:sp>
      <p:cxnSp>
        <p:nvCxnSpPr>
          <p:cNvPr id="16" name="标题 1"/>
          <p:cNvCxnSpPr/>
          <p:nvPr/>
        </p:nvCxnSpPr>
        <p:spPr>
          <a:xfrm>
            <a:off x="6706896" y="3372043"/>
            <a:ext cx="3994484" cy="0"/>
          </a:xfrm>
          <a:prstGeom prst="line">
            <a:avLst/>
          </a:prstGeom>
          <a:noFill/>
          <a:ln w="6350" cap="sq">
            <a:solidFill>
              <a:schemeClr val="bg1">
                <a:lumMod val="75000"/>
              </a:schemeClr>
            </a:solidFill>
            <a:miter/>
          </a:ln>
        </p:spPr>
      </p:cxnSp>
      <p:sp>
        <p:nvSpPr>
          <p:cNvPr id="17" name="标题 1"/>
          <p:cNvSpPr txBox="1"/>
          <p:nvPr/>
        </p:nvSpPr>
        <p:spPr>
          <a:xfrm>
            <a:off x="8323069" y="1565823"/>
            <a:ext cx="762138" cy="762141"/>
          </a:xfrm>
          <a:prstGeom prst="ellipse">
            <a:avLst/>
          </a:prstGeom>
          <a:solidFill>
            <a:schemeClr val="accent1"/>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18" name="标题 1"/>
          <p:cNvSpPr txBox="1"/>
          <p:nvPr/>
        </p:nvSpPr>
        <p:spPr>
          <a:xfrm flipH="1" flipV="1">
            <a:off x="8510901" y="1759890"/>
            <a:ext cx="386474" cy="374006"/>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9" name="标题 1"/>
          <p:cNvSpPr txBox="1"/>
          <p:nvPr/>
        </p:nvSpPr>
        <p:spPr>
          <a:xfrm>
            <a:off x="3094093" y="1578523"/>
            <a:ext cx="762138" cy="762141"/>
          </a:xfrm>
          <a:prstGeom prst="ellipse">
            <a:avLst/>
          </a:prstGeom>
          <a:solidFill>
            <a:schemeClr val="accent1"/>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20" name="标题 1"/>
          <p:cNvSpPr txBox="1"/>
          <p:nvPr/>
        </p:nvSpPr>
        <p:spPr>
          <a:xfrm>
            <a:off x="3281351" y="1784872"/>
            <a:ext cx="387621" cy="351423"/>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1" name="标题 1"/>
          <p:cNvSpPr txBox="1"/>
          <p:nvPr/>
        </p:nvSpPr>
        <p:spPr>
          <a:xfrm>
            <a:off x="305555" y="424640"/>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800323" y="490037"/>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技术挑战</a:t>
            </a:r>
            <a:endParaRPr kumimoji="1" lang="zh-CN" altLang="en-US"/>
          </a:p>
        </p:txBody>
      </p:sp>
      <p:sp>
        <p:nvSpPr>
          <p:cNvPr id="23" name="标题 1"/>
          <p:cNvSpPr txBox="1"/>
          <p:nvPr/>
        </p:nvSpPr>
        <p:spPr>
          <a:xfrm flipH="1">
            <a:off x="87715" y="421863"/>
            <a:ext cx="570705" cy="570705"/>
          </a:xfrm>
          <a:prstGeom prst="snip2DiagRect">
            <a:avLst>
              <a:gd name="adj1" fmla="val 0"/>
              <a:gd name="adj2" fmla="val 40820"/>
            </a:avLst>
          </a:prstGeom>
          <a:gradFill>
            <a:gsLst>
              <a:gs pos="0">
                <a:schemeClr val="accent1"/>
              </a:gs>
              <a:gs pos="8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AFBFC">
                <a:alpha val="100000"/>
              </a:srgbClr>
            </a:gs>
            <a:gs pos="50400">
              <a:schemeClr val="bg1"/>
            </a:gs>
            <a:gs pos="96800">
              <a:srgbClr val="FAFBFC">
                <a:alpha val="100000"/>
              </a:srgbClr>
            </a:gs>
          </a:gsLst>
          <a:lin ang="2700000" scaled="0"/>
        </a:gra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425858" y="798825"/>
            <a:ext cx="526367" cy="526367"/>
          </a:xfrm>
          <a:prstGeom prst="roundRect">
            <a:avLst>
              <a:gd name="adj" fmla="val 18500"/>
            </a:avLst>
          </a:prstGeom>
          <a:gradFill>
            <a:gsLst>
              <a:gs pos="0">
                <a:schemeClr val="accent1">
                  <a:lumMod val="80000"/>
                  <a:lumOff val="20000"/>
                </a:schemeClr>
              </a:gs>
              <a:gs pos="100000">
                <a:schemeClr val="accent1"/>
              </a:gs>
            </a:gsLst>
            <a:lin ang="2700000" scaled="0"/>
          </a:gradFill>
          <a:ln w="12700" cap="flat">
            <a:solidFill>
              <a:schemeClr val="bg1"/>
            </a:solidFill>
            <a:miter/>
          </a:ln>
          <a:effectLst>
            <a:outerShdw blurRad="152400" dist="38100" dir="5400000" algn="t" rotWithShape="0">
              <a:schemeClr val="accent1">
                <a:alpha val="20000"/>
              </a:schemeClr>
            </a:outerShdw>
          </a:effectLst>
        </p:spPr>
        <p:txBody>
          <a:bodyPr vert="horz" wrap="square" lIns="0" tIns="0" rIns="0" bIns="0" rtlCol="0" anchor="ctr"/>
          <a:lstStyle/>
          <a:p>
            <a:pPr algn="ctr">
              <a:lnSpc>
                <a:spcPct val="110000"/>
              </a:lnSpc>
            </a:pPr>
            <a:r>
              <a:rPr kumimoji="1" lang="en-US" altLang="zh-CN" sz="2000">
                <a:ln w="12700">
                  <a:noFill/>
                </a:ln>
                <a:solidFill>
                  <a:srgbClr val="FFFFFF">
                    <a:alpha val="100000"/>
                  </a:srgbClr>
                </a:solidFill>
                <a:latin typeface="OPPOSans B"/>
                <a:ea typeface="OPPOSans B"/>
                <a:cs typeface="OPPOSans B"/>
              </a:rPr>
              <a:t>01</a:t>
            </a:r>
            <a:endParaRPr kumimoji="1" lang="zh-CN" altLang="en-US"/>
          </a:p>
        </p:txBody>
      </p:sp>
      <p:sp>
        <p:nvSpPr>
          <p:cNvPr id="4" name="标题 1"/>
          <p:cNvSpPr txBox="1"/>
          <p:nvPr/>
        </p:nvSpPr>
        <p:spPr>
          <a:xfrm>
            <a:off x="2200957" y="1570863"/>
            <a:ext cx="526367" cy="526367"/>
          </a:xfrm>
          <a:prstGeom prst="roundRect">
            <a:avLst>
              <a:gd name="adj" fmla="val 18500"/>
            </a:avLst>
          </a:prstGeom>
          <a:gradFill>
            <a:gsLst>
              <a:gs pos="0">
                <a:schemeClr val="accent1">
                  <a:lumMod val="80000"/>
                  <a:lumOff val="20000"/>
                </a:schemeClr>
              </a:gs>
              <a:gs pos="100000">
                <a:schemeClr val="accent1"/>
              </a:gs>
            </a:gsLst>
            <a:lin ang="2700000" scaled="0"/>
          </a:gradFill>
          <a:ln w="12700" cap="flat">
            <a:solidFill>
              <a:schemeClr val="bg1"/>
            </a:solidFill>
            <a:miter/>
          </a:ln>
          <a:effectLst>
            <a:outerShdw blurRad="152400" dist="38100" dir="5400000" algn="t" rotWithShape="0">
              <a:schemeClr val="accent1">
                <a:alpha val="20000"/>
              </a:schemeClr>
            </a:outerShdw>
          </a:effectLst>
        </p:spPr>
        <p:txBody>
          <a:bodyPr vert="horz" wrap="square" lIns="0" tIns="0" rIns="0" bIns="0" rtlCol="0" anchor="ctr"/>
          <a:lstStyle/>
          <a:p>
            <a:pPr algn="ctr">
              <a:lnSpc>
                <a:spcPct val="110000"/>
              </a:lnSpc>
            </a:pPr>
            <a:r>
              <a:rPr kumimoji="1" lang="en-US" altLang="zh-CN" sz="2000">
                <a:ln w="12700">
                  <a:noFill/>
                </a:ln>
                <a:solidFill>
                  <a:srgbClr val="FFFFFF">
                    <a:alpha val="100000"/>
                  </a:srgbClr>
                </a:solidFill>
                <a:latin typeface="OPPOSans B"/>
                <a:ea typeface="OPPOSans B"/>
                <a:cs typeface="OPPOSans B"/>
              </a:rPr>
              <a:t>02</a:t>
            </a:r>
            <a:endParaRPr kumimoji="1" lang="zh-CN" altLang="en-US"/>
          </a:p>
        </p:txBody>
      </p:sp>
      <p:sp>
        <p:nvSpPr>
          <p:cNvPr id="5" name="标题 1"/>
          <p:cNvSpPr txBox="1"/>
          <p:nvPr/>
        </p:nvSpPr>
        <p:spPr>
          <a:xfrm>
            <a:off x="1943681" y="2345642"/>
            <a:ext cx="526367" cy="526367"/>
          </a:xfrm>
          <a:prstGeom prst="roundRect">
            <a:avLst>
              <a:gd name="adj" fmla="val 18500"/>
            </a:avLst>
          </a:prstGeom>
          <a:gradFill>
            <a:gsLst>
              <a:gs pos="0">
                <a:schemeClr val="accent1">
                  <a:lumMod val="80000"/>
                  <a:lumOff val="20000"/>
                </a:schemeClr>
              </a:gs>
              <a:gs pos="100000">
                <a:schemeClr val="accent1"/>
              </a:gs>
            </a:gsLst>
            <a:lin ang="2700000" scaled="0"/>
          </a:gradFill>
          <a:ln w="12700" cap="flat">
            <a:solidFill>
              <a:schemeClr val="bg1"/>
            </a:solidFill>
            <a:miter/>
          </a:ln>
          <a:effectLst>
            <a:outerShdw blurRad="152400" dist="38100" dir="5400000" algn="t" rotWithShape="0">
              <a:schemeClr val="accent1">
                <a:alpha val="20000"/>
              </a:schemeClr>
            </a:outerShdw>
          </a:effectLst>
        </p:spPr>
        <p:txBody>
          <a:bodyPr vert="horz" wrap="square" lIns="0" tIns="0" rIns="0" bIns="0" rtlCol="0" anchor="ctr"/>
          <a:lstStyle/>
          <a:p>
            <a:pPr algn="ctr">
              <a:lnSpc>
                <a:spcPct val="110000"/>
              </a:lnSpc>
            </a:pPr>
            <a:r>
              <a:rPr kumimoji="1" lang="en-US" altLang="zh-CN" sz="2000">
                <a:ln w="12700">
                  <a:noFill/>
                </a:ln>
                <a:solidFill>
                  <a:srgbClr val="FFFFFF">
                    <a:alpha val="100000"/>
                  </a:srgbClr>
                </a:solidFill>
                <a:latin typeface="OPPOSans B"/>
                <a:ea typeface="OPPOSans B"/>
                <a:cs typeface="OPPOSans B"/>
              </a:rPr>
              <a:t>03</a:t>
            </a:r>
            <a:endParaRPr kumimoji="1" lang="zh-CN" altLang="en-US"/>
          </a:p>
        </p:txBody>
      </p:sp>
      <p:sp>
        <p:nvSpPr>
          <p:cNvPr id="6" name="标题 1"/>
          <p:cNvSpPr txBox="1"/>
          <p:nvPr/>
        </p:nvSpPr>
        <p:spPr>
          <a:xfrm>
            <a:off x="1668425" y="3135825"/>
            <a:ext cx="526367" cy="526367"/>
          </a:xfrm>
          <a:prstGeom prst="roundRect">
            <a:avLst>
              <a:gd name="adj" fmla="val 18500"/>
            </a:avLst>
          </a:prstGeom>
          <a:gradFill>
            <a:gsLst>
              <a:gs pos="0">
                <a:schemeClr val="accent1">
                  <a:lumMod val="80000"/>
                  <a:lumOff val="20000"/>
                </a:schemeClr>
              </a:gs>
              <a:gs pos="100000">
                <a:schemeClr val="accent1"/>
              </a:gs>
            </a:gsLst>
            <a:lin ang="2700000" scaled="0"/>
          </a:gradFill>
          <a:ln w="12700" cap="flat">
            <a:solidFill>
              <a:schemeClr val="bg1"/>
            </a:solidFill>
            <a:miter/>
          </a:ln>
          <a:effectLst>
            <a:outerShdw blurRad="152400" dist="38100" dir="5400000" algn="t" rotWithShape="0">
              <a:schemeClr val="accent1">
                <a:alpha val="20000"/>
              </a:schemeClr>
            </a:outerShdw>
          </a:effectLst>
        </p:spPr>
        <p:txBody>
          <a:bodyPr vert="horz" wrap="square" lIns="0" tIns="0" rIns="0" bIns="0" rtlCol="0" anchor="ctr"/>
          <a:lstStyle/>
          <a:p>
            <a:pPr algn="ctr">
              <a:lnSpc>
                <a:spcPct val="110000"/>
              </a:lnSpc>
            </a:pPr>
            <a:r>
              <a:rPr kumimoji="1" lang="en-US" altLang="zh-CN" sz="2000">
                <a:ln w="12700">
                  <a:noFill/>
                </a:ln>
                <a:solidFill>
                  <a:srgbClr val="FFFFFF">
                    <a:alpha val="100000"/>
                  </a:srgbClr>
                </a:solidFill>
                <a:latin typeface="OPPOSans B"/>
                <a:ea typeface="OPPOSans B"/>
                <a:cs typeface="OPPOSans B"/>
              </a:rPr>
              <a:t>04</a:t>
            </a:r>
            <a:endParaRPr kumimoji="1" lang="zh-CN" altLang="en-US"/>
          </a:p>
        </p:txBody>
      </p:sp>
      <p:sp>
        <p:nvSpPr>
          <p:cNvPr id="7" name="标题 1"/>
          <p:cNvSpPr txBox="1"/>
          <p:nvPr/>
        </p:nvSpPr>
        <p:spPr>
          <a:xfrm>
            <a:off x="5778488" y="0"/>
            <a:ext cx="6413512" cy="6858000"/>
          </a:xfrm>
          <a:custGeom>
            <a:avLst/>
            <a:gdLst>
              <a:gd name="connsiteX0" fmla="*/ 1714500 w 6413512"/>
              <a:gd name="connsiteY0" fmla="*/ 0 h 6858000"/>
              <a:gd name="connsiteX1" fmla="*/ 6413512 w 6413512"/>
              <a:gd name="connsiteY1" fmla="*/ 0 h 6858000"/>
              <a:gd name="connsiteX2" fmla="*/ 6413512 w 6413512"/>
              <a:gd name="connsiteY2" fmla="*/ 6858000 h 6858000"/>
              <a:gd name="connsiteX3" fmla="*/ 0 w 6413512"/>
              <a:gd name="connsiteY3" fmla="*/ 6858000 h 6858000"/>
            </a:gdLst>
            <a:ahLst/>
            <a:cxnLst/>
            <a:rect l="l" t="t" r="r" b="b"/>
            <a:pathLst>
              <a:path w="6413512" h="6858000">
                <a:moveTo>
                  <a:pt x="1714500" y="0"/>
                </a:moveTo>
                <a:lnTo>
                  <a:pt x="6413512" y="0"/>
                </a:lnTo>
                <a:lnTo>
                  <a:pt x="6413512" y="6858000"/>
                </a:lnTo>
                <a:lnTo>
                  <a:pt x="0" y="6858000"/>
                </a:lnTo>
                <a:close/>
              </a:path>
            </a:pathLst>
          </a:custGeom>
          <a:gradFill>
            <a:gsLst>
              <a:gs pos="0">
                <a:schemeClr val="accent1"/>
              </a:gs>
              <a:gs pos="100000">
                <a:schemeClr val="accent1">
                  <a:lumMod val="75000"/>
                </a:schemeClr>
              </a:gs>
            </a:gsLst>
            <a:lin ang="270000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7883287" y="897383"/>
            <a:ext cx="3327400" cy="1460500"/>
          </a:xfrm>
          <a:prstGeom prst="rect">
            <a:avLst/>
          </a:prstGeom>
          <a:noFill/>
          <a:ln>
            <a:noFill/>
          </a:ln>
        </p:spPr>
        <p:txBody>
          <a:bodyPr vert="horz" wrap="square" lIns="0" tIns="0" rIns="0" bIns="0" rtlCol="0" anchor="t">
            <a:spAutoFit/>
          </a:bodyPr>
          <a:lstStyle/>
          <a:p>
            <a:pPr algn="ctr">
              <a:lnSpc>
                <a:spcPct val="100000"/>
              </a:lnSpc>
            </a:pPr>
            <a:r>
              <a:rPr kumimoji="1" lang="en-US" altLang="zh-CN" sz="11500">
                <a:ln w="12700">
                  <a:noFill/>
                </a:ln>
                <a:solidFill>
                  <a:srgbClr val="FFFFFF">
                    <a:alpha val="100000"/>
                  </a:srgbClr>
                </a:solidFill>
                <a:latin typeface="HelloFont WenYiHei"/>
                <a:ea typeface="HelloFont WenYiHei"/>
                <a:cs typeface="HelloFont WenYiHei"/>
              </a:rPr>
              <a:t>目录</a:t>
            </a:r>
            <a:endParaRPr kumimoji="1" lang="zh-CN" altLang="en-US"/>
          </a:p>
        </p:txBody>
      </p:sp>
      <p:sp>
        <p:nvSpPr>
          <p:cNvPr id="9" name="标题 1"/>
          <p:cNvSpPr txBox="1"/>
          <p:nvPr/>
        </p:nvSpPr>
        <p:spPr>
          <a:xfrm>
            <a:off x="8268264" y="2428280"/>
            <a:ext cx="2794000" cy="508000"/>
          </a:xfrm>
          <a:prstGeom prst="rect">
            <a:avLst/>
          </a:prstGeom>
          <a:noFill/>
          <a:ln>
            <a:noFill/>
          </a:ln>
        </p:spPr>
        <p:txBody>
          <a:bodyPr vert="horz" wrap="square" lIns="0" tIns="0" rIns="0" bIns="0" rtlCol="0" anchor="t">
            <a:spAutoFit/>
          </a:bodyPr>
          <a:lstStyle/>
          <a:p>
            <a:pPr algn="l">
              <a:lnSpc>
                <a:spcPct val="100000"/>
              </a:lnSpc>
            </a:pPr>
            <a:r>
              <a:rPr kumimoji="1" lang="en-US" altLang="zh-CN" sz="4000">
                <a:ln w="12700">
                  <a:noFill/>
                </a:ln>
                <a:solidFill>
                  <a:srgbClr val="FFFFFF">
                    <a:alpha val="50000"/>
                  </a:srgbClr>
                </a:solidFill>
                <a:latin typeface="OPPOSans R"/>
                <a:ea typeface="OPPOSans R"/>
                <a:cs typeface="OPPOSans R"/>
              </a:rPr>
              <a:t>CONTENTS</a:t>
            </a:r>
            <a:endParaRPr kumimoji="1" lang="zh-CN" altLang="en-US"/>
          </a:p>
        </p:txBody>
      </p:sp>
      <p:sp>
        <p:nvSpPr>
          <p:cNvPr id="10" name="标题 1"/>
          <p:cNvSpPr txBox="1"/>
          <p:nvPr/>
        </p:nvSpPr>
        <p:spPr>
          <a:xfrm>
            <a:off x="10200308" y="1"/>
            <a:ext cx="1991693" cy="6850063"/>
          </a:xfrm>
          <a:custGeom>
            <a:avLst/>
            <a:gdLst>
              <a:gd name="connsiteX0" fmla="*/ 1709339 w 1991693"/>
              <a:gd name="connsiteY0" fmla="*/ 0 h 6850063"/>
              <a:gd name="connsiteX1" fmla="*/ 1991693 w 1991693"/>
              <a:gd name="connsiteY1" fmla="*/ 0 h 6850063"/>
              <a:gd name="connsiteX2" fmla="*/ 1991693 w 1991693"/>
              <a:gd name="connsiteY2" fmla="*/ 4475262 h 6850063"/>
              <a:gd name="connsiteX3" fmla="*/ 1399094 w 1991693"/>
              <a:gd name="connsiteY3" fmla="*/ 6850063 h 6850063"/>
              <a:gd name="connsiteX4" fmla="*/ 0 w 1991693"/>
              <a:gd name="connsiteY4" fmla="*/ 6850063 h 6850063"/>
            </a:gdLst>
            <a:ahLst/>
            <a:cxnLst/>
            <a:rect l="l" t="t" r="r" b="b"/>
            <a:pathLst>
              <a:path w="1991693" h="6850063">
                <a:moveTo>
                  <a:pt x="1709339" y="0"/>
                </a:moveTo>
                <a:lnTo>
                  <a:pt x="1991693" y="0"/>
                </a:lnTo>
                <a:lnTo>
                  <a:pt x="1991693" y="4475262"/>
                </a:lnTo>
                <a:lnTo>
                  <a:pt x="1399094" y="6850063"/>
                </a:lnTo>
                <a:lnTo>
                  <a:pt x="0" y="6850063"/>
                </a:lnTo>
                <a:close/>
              </a:path>
            </a:pathLst>
          </a:custGeom>
          <a:gradFill>
            <a:gsLst>
              <a:gs pos="0">
                <a:schemeClr val="accent1">
                  <a:lumMod val="20000"/>
                  <a:lumOff val="80000"/>
                  <a:alpha val="10000"/>
                </a:schemeClr>
              </a:gs>
              <a:gs pos="100000">
                <a:schemeClr val="accent1">
                  <a:lumMod val="20000"/>
                  <a:lumOff val="80000"/>
                  <a:alpha val="0"/>
                </a:schemeClr>
              </a:gs>
            </a:gsLst>
            <a:lin ang="270000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flipH="1" flipV="1">
            <a:off x="11082054" y="2768600"/>
            <a:ext cx="1109946" cy="4089400"/>
          </a:xfrm>
          <a:custGeom>
            <a:avLst/>
            <a:gdLst>
              <a:gd name="connsiteX0" fmla="*/ 89493 w 1109946"/>
              <a:gd name="connsiteY0" fmla="*/ 4089400 h 4089400"/>
              <a:gd name="connsiteX1" fmla="*/ 0 w 1109946"/>
              <a:gd name="connsiteY1" fmla="*/ 4089400 h 4089400"/>
              <a:gd name="connsiteX2" fmla="*/ 0 w 1109946"/>
              <a:gd name="connsiteY2" fmla="*/ 1144709 h 4089400"/>
              <a:gd name="connsiteX3" fmla="*/ 285646 w 1109946"/>
              <a:gd name="connsiteY3" fmla="*/ 0 h 4089400"/>
              <a:gd name="connsiteX4" fmla="*/ 1109946 w 1109946"/>
              <a:gd name="connsiteY4" fmla="*/ 0 h 4089400"/>
            </a:gdLst>
            <a:ahLst/>
            <a:cxnLst/>
            <a:rect l="l" t="t" r="r" b="b"/>
            <a:pathLst>
              <a:path w="1109946" h="4089400">
                <a:moveTo>
                  <a:pt x="89493" y="4089400"/>
                </a:moveTo>
                <a:lnTo>
                  <a:pt x="0" y="4089400"/>
                </a:lnTo>
                <a:lnTo>
                  <a:pt x="0" y="1144709"/>
                </a:lnTo>
                <a:lnTo>
                  <a:pt x="285646" y="0"/>
                </a:lnTo>
                <a:lnTo>
                  <a:pt x="1109946" y="0"/>
                </a:lnTo>
                <a:close/>
              </a:path>
            </a:pathLst>
          </a:custGeom>
          <a:gradFill>
            <a:gsLst>
              <a:gs pos="0">
                <a:schemeClr val="accent1">
                  <a:alpha val="46000"/>
                </a:schemeClr>
              </a:gs>
              <a:gs pos="100000">
                <a:schemeClr val="accent1">
                  <a:lumMod val="20000"/>
                  <a:lumOff val="80000"/>
                  <a:alpha val="0"/>
                </a:schemeClr>
              </a:gs>
            </a:gsLst>
            <a:lin ang="540000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5113341" y="1"/>
            <a:ext cx="3108433" cy="6850063"/>
          </a:xfrm>
          <a:custGeom>
            <a:avLst/>
            <a:gdLst>
              <a:gd name="connsiteX0" fmla="*/ 1709339 w 3108433"/>
              <a:gd name="connsiteY0" fmla="*/ 0 h 6850063"/>
              <a:gd name="connsiteX1" fmla="*/ 3108433 w 3108433"/>
              <a:gd name="connsiteY1" fmla="*/ 0 h 6850063"/>
              <a:gd name="connsiteX2" fmla="*/ 1399094 w 3108433"/>
              <a:gd name="connsiteY2" fmla="*/ 6850063 h 6850063"/>
              <a:gd name="connsiteX3" fmla="*/ 0 w 3108433"/>
              <a:gd name="connsiteY3" fmla="*/ 6850063 h 6850063"/>
            </a:gdLst>
            <a:ahLst/>
            <a:cxnLst/>
            <a:rect l="l" t="t" r="r" b="b"/>
            <a:pathLst>
              <a:path w="3108433" h="6850063">
                <a:moveTo>
                  <a:pt x="1709339" y="0"/>
                </a:moveTo>
                <a:lnTo>
                  <a:pt x="3108433" y="0"/>
                </a:lnTo>
                <a:lnTo>
                  <a:pt x="1399094" y="6850063"/>
                </a:lnTo>
                <a:lnTo>
                  <a:pt x="0" y="6850063"/>
                </a:lnTo>
                <a:close/>
              </a:path>
            </a:pathLst>
          </a:custGeom>
          <a:gradFill>
            <a:gsLst>
              <a:gs pos="0">
                <a:schemeClr val="accent1">
                  <a:lumMod val="20000"/>
                  <a:lumOff val="80000"/>
                  <a:alpha val="10000"/>
                </a:schemeClr>
              </a:gs>
              <a:gs pos="57000">
                <a:schemeClr val="accent1">
                  <a:lumMod val="20000"/>
                  <a:lumOff val="80000"/>
                  <a:alpha val="0"/>
                </a:schemeClr>
              </a:gs>
            </a:gsLst>
            <a:lin ang="1620000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0" y="1"/>
            <a:ext cx="1053086" cy="4212343"/>
          </a:xfrm>
          <a:custGeom>
            <a:avLst/>
            <a:gdLst>
              <a:gd name="connsiteX0" fmla="*/ 0 w 1053086"/>
              <a:gd name="connsiteY0" fmla="*/ 0 h 4212343"/>
              <a:gd name="connsiteX1" fmla="*/ 1053086 w 1053086"/>
              <a:gd name="connsiteY1" fmla="*/ 0 h 4212343"/>
              <a:gd name="connsiteX2" fmla="*/ 0 w 1053086"/>
              <a:gd name="connsiteY2" fmla="*/ 4212343 h 4212343"/>
            </a:gdLst>
            <a:ahLst/>
            <a:cxnLst/>
            <a:rect l="l" t="t" r="r" b="b"/>
            <a:pathLst>
              <a:path w="1053086" h="4212343">
                <a:moveTo>
                  <a:pt x="0" y="0"/>
                </a:moveTo>
                <a:lnTo>
                  <a:pt x="1053086" y="0"/>
                </a:lnTo>
                <a:lnTo>
                  <a:pt x="0" y="4212343"/>
                </a:lnTo>
                <a:close/>
              </a:path>
            </a:pathLst>
          </a:custGeom>
          <a:gradFill>
            <a:gsLst>
              <a:gs pos="0">
                <a:schemeClr val="accent1"/>
              </a:gs>
              <a:gs pos="100000">
                <a:schemeClr val="accent1">
                  <a:lumMod val="75000"/>
                </a:schemeClr>
              </a:gs>
            </a:gsLst>
            <a:lin ang="270000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205966" y="0"/>
            <a:ext cx="1008316" cy="2201078"/>
          </a:xfrm>
          <a:custGeom>
            <a:avLst/>
            <a:gdLst>
              <a:gd name="connsiteX0" fmla="*/ 549249 w 1008316"/>
              <a:gd name="connsiteY0" fmla="*/ 0 h 2201078"/>
              <a:gd name="connsiteX1" fmla="*/ 1008316 w 1008316"/>
              <a:gd name="connsiteY1" fmla="*/ 0 h 2201078"/>
              <a:gd name="connsiteX2" fmla="*/ 459068 w 1008316"/>
              <a:gd name="connsiteY2" fmla="*/ 2201078 h 2201078"/>
              <a:gd name="connsiteX3" fmla="*/ 0 w 1008316"/>
              <a:gd name="connsiteY3" fmla="*/ 2201078 h 2201078"/>
            </a:gdLst>
            <a:ahLst/>
            <a:cxnLst/>
            <a:rect l="l" t="t" r="r" b="b"/>
            <a:pathLst>
              <a:path w="1008316" h="2201078">
                <a:moveTo>
                  <a:pt x="549249" y="0"/>
                </a:moveTo>
                <a:lnTo>
                  <a:pt x="1008316" y="0"/>
                </a:lnTo>
                <a:lnTo>
                  <a:pt x="459068" y="2201078"/>
                </a:lnTo>
                <a:lnTo>
                  <a:pt x="0" y="2201078"/>
                </a:lnTo>
                <a:close/>
              </a:path>
            </a:pathLst>
          </a:custGeom>
          <a:gradFill>
            <a:gsLst>
              <a:gs pos="0">
                <a:schemeClr val="accent1">
                  <a:lumMod val="20000"/>
                  <a:lumOff val="80000"/>
                  <a:alpha val="29000"/>
                </a:schemeClr>
              </a:gs>
              <a:gs pos="100000">
                <a:schemeClr val="accent1">
                  <a:lumMod val="20000"/>
                  <a:lumOff val="80000"/>
                  <a:alpha val="0"/>
                </a:schemeClr>
              </a:gs>
            </a:gsLst>
            <a:lin ang="540000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1432922" y="3940651"/>
            <a:ext cx="526367" cy="526367"/>
          </a:xfrm>
          <a:prstGeom prst="roundRect">
            <a:avLst>
              <a:gd name="adj" fmla="val 18500"/>
            </a:avLst>
          </a:prstGeom>
          <a:gradFill>
            <a:gsLst>
              <a:gs pos="0">
                <a:schemeClr val="accent1">
                  <a:lumMod val="80000"/>
                  <a:lumOff val="20000"/>
                </a:schemeClr>
              </a:gs>
              <a:gs pos="100000">
                <a:schemeClr val="accent1"/>
              </a:gs>
            </a:gsLst>
            <a:lin ang="2700000" scaled="0"/>
          </a:gradFill>
          <a:ln w="12700" cap="flat">
            <a:solidFill>
              <a:schemeClr val="bg1"/>
            </a:solidFill>
            <a:miter/>
          </a:ln>
          <a:effectLst>
            <a:outerShdw blurRad="152400" dist="38100" dir="5400000" algn="t" rotWithShape="0">
              <a:schemeClr val="accent1">
                <a:alpha val="20000"/>
              </a:schemeClr>
            </a:outerShdw>
          </a:effectLst>
        </p:spPr>
        <p:txBody>
          <a:bodyPr vert="horz" wrap="square" lIns="0" tIns="0" rIns="0" bIns="0" rtlCol="0" anchor="ctr"/>
          <a:lstStyle/>
          <a:p>
            <a:pPr algn="ctr">
              <a:lnSpc>
                <a:spcPct val="110000"/>
              </a:lnSpc>
            </a:pPr>
            <a:r>
              <a:rPr kumimoji="1" lang="en-US" altLang="zh-CN" sz="2000">
                <a:ln w="12700">
                  <a:noFill/>
                </a:ln>
                <a:solidFill>
                  <a:srgbClr val="FFFFFF">
                    <a:alpha val="100000"/>
                  </a:srgbClr>
                </a:solidFill>
                <a:latin typeface="OPPOSans B"/>
                <a:ea typeface="OPPOSans B"/>
                <a:cs typeface="OPPOSans B"/>
              </a:rPr>
              <a:t>05</a:t>
            </a:r>
            <a:endParaRPr kumimoji="1" lang="zh-CN" altLang="en-US"/>
          </a:p>
        </p:txBody>
      </p:sp>
      <p:sp>
        <p:nvSpPr>
          <p:cNvPr id="16" name="标题 1"/>
          <p:cNvSpPr txBox="1"/>
          <p:nvPr/>
        </p:nvSpPr>
        <p:spPr>
          <a:xfrm>
            <a:off x="1210313" y="4748463"/>
            <a:ext cx="526367" cy="526367"/>
          </a:xfrm>
          <a:prstGeom prst="roundRect">
            <a:avLst>
              <a:gd name="adj" fmla="val 18500"/>
            </a:avLst>
          </a:prstGeom>
          <a:gradFill>
            <a:gsLst>
              <a:gs pos="0">
                <a:schemeClr val="accent1">
                  <a:lumMod val="80000"/>
                  <a:lumOff val="20000"/>
                </a:schemeClr>
              </a:gs>
              <a:gs pos="100000">
                <a:schemeClr val="accent1"/>
              </a:gs>
            </a:gsLst>
            <a:lin ang="2700000" scaled="0"/>
          </a:gradFill>
          <a:ln w="12700" cap="flat">
            <a:solidFill>
              <a:schemeClr val="bg1"/>
            </a:solidFill>
            <a:miter/>
          </a:ln>
          <a:effectLst>
            <a:outerShdw blurRad="152400" dist="38100" dir="5400000" algn="t" rotWithShape="0">
              <a:schemeClr val="accent1">
                <a:alpha val="20000"/>
              </a:schemeClr>
            </a:outerShdw>
          </a:effectLst>
        </p:spPr>
        <p:txBody>
          <a:bodyPr vert="horz" wrap="square" lIns="0" tIns="0" rIns="0" bIns="0" rtlCol="0" anchor="ctr"/>
          <a:lstStyle/>
          <a:p>
            <a:pPr algn="ctr">
              <a:lnSpc>
                <a:spcPct val="110000"/>
              </a:lnSpc>
            </a:pPr>
            <a:r>
              <a:rPr kumimoji="1" lang="en-US" altLang="zh-CN" sz="2000">
                <a:ln w="12700">
                  <a:noFill/>
                </a:ln>
                <a:solidFill>
                  <a:srgbClr val="FFFFFF">
                    <a:alpha val="100000"/>
                  </a:srgbClr>
                </a:solidFill>
                <a:latin typeface="OPPOSans B"/>
                <a:ea typeface="OPPOSans B"/>
                <a:cs typeface="OPPOSans B"/>
              </a:rPr>
              <a:t>06</a:t>
            </a:r>
            <a:endParaRPr kumimoji="1" lang="zh-CN" altLang="en-US"/>
          </a:p>
        </p:txBody>
      </p:sp>
      <p:sp>
        <p:nvSpPr>
          <p:cNvPr id="17" name="标题 1"/>
          <p:cNvSpPr txBox="1"/>
          <p:nvPr/>
        </p:nvSpPr>
        <p:spPr>
          <a:xfrm>
            <a:off x="1006562" y="5556275"/>
            <a:ext cx="526367" cy="526367"/>
          </a:xfrm>
          <a:prstGeom prst="roundRect">
            <a:avLst>
              <a:gd name="adj" fmla="val 18500"/>
            </a:avLst>
          </a:prstGeom>
          <a:gradFill>
            <a:gsLst>
              <a:gs pos="0">
                <a:schemeClr val="accent1">
                  <a:lumMod val="80000"/>
                  <a:lumOff val="20000"/>
                </a:schemeClr>
              </a:gs>
              <a:gs pos="100000">
                <a:schemeClr val="accent1"/>
              </a:gs>
            </a:gsLst>
            <a:lin ang="2700000" scaled="0"/>
          </a:gradFill>
          <a:ln w="12700" cap="flat">
            <a:solidFill>
              <a:schemeClr val="bg1"/>
            </a:solidFill>
            <a:miter/>
          </a:ln>
          <a:effectLst>
            <a:outerShdw blurRad="152400" dist="38100" dir="5400000" algn="t" rotWithShape="0">
              <a:schemeClr val="accent1">
                <a:alpha val="20000"/>
              </a:schemeClr>
            </a:outerShdw>
          </a:effectLst>
        </p:spPr>
        <p:txBody>
          <a:bodyPr vert="horz" wrap="square" lIns="0" tIns="0" rIns="0" bIns="0" rtlCol="0" anchor="ctr"/>
          <a:lstStyle/>
          <a:p>
            <a:pPr algn="ctr">
              <a:lnSpc>
                <a:spcPct val="110000"/>
              </a:lnSpc>
            </a:pPr>
            <a:r>
              <a:rPr kumimoji="1" lang="en-US" altLang="zh-CN" sz="2000">
                <a:ln w="12700">
                  <a:noFill/>
                </a:ln>
                <a:solidFill>
                  <a:srgbClr val="FFFFFF">
                    <a:alpha val="100000"/>
                  </a:srgbClr>
                </a:solidFill>
                <a:latin typeface="OPPOSans B"/>
                <a:ea typeface="OPPOSans B"/>
                <a:cs typeface="OPPOSans B"/>
              </a:rPr>
              <a:t>07</a:t>
            </a:r>
            <a:endParaRPr kumimoji="1" lang="zh-CN" altLang="en-US"/>
          </a:p>
        </p:txBody>
      </p:sp>
      <p:sp>
        <p:nvSpPr>
          <p:cNvPr id="18" name="标题 1"/>
          <p:cNvSpPr txBox="1"/>
          <p:nvPr/>
        </p:nvSpPr>
        <p:spPr>
          <a:xfrm>
            <a:off x="3261918" y="897383"/>
            <a:ext cx="3420239" cy="644673"/>
          </a:xfrm>
          <a:prstGeom prst="rect">
            <a:avLst/>
          </a:prstGeom>
          <a:noFill/>
          <a:ln>
            <a:noFill/>
          </a:ln>
        </p:spPr>
        <p:txBody>
          <a:bodyPr vert="horz" wrap="square" lIns="0" tIns="0" rIns="0" bIns="0" rtlCol="0" anchor="t"/>
          <a:lstStyle/>
          <a:p>
            <a:pPr algn="l">
              <a:lnSpc>
                <a:spcPct val="120000"/>
              </a:lnSpc>
            </a:pPr>
            <a:r>
              <a:rPr kumimoji="1" lang="en-US" altLang="zh-CN" sz="2200">
                <a:ln w="12700">
                  <a:noFill/>
                </a:ln>
                <a:solidFill>
                  <a:srgbClr val="2C75FF">
                    <a:alpha val="100000"/>
                  </a:srgbClr>
                </a:solidFill>
                <a:latin typeface="HelloFont WenYiHei"/>
                <a:ea typeface="HelloFont WenYiHei"/>
                <a:cs typeface="HelloFont WenYiHei"/>
              </a:rPr>
              <a:t>项目背景与目标</a:t>
            </a:r>
            <a:endParaRPr kumimoji="1" lang="zh-CN" altLang="en-US"/>
          </a:p>
        </p:txBody>
      </p:sp>
      <p:sp>
        <p:nvSpPr>
          <p:cNvPr id="19" name="标题 1"/>
          <p:cNvSpPr txBox="1"/>
          <p:nvPr/>
        </p:nvSpPr>
        <p:spPr>
          <a:xfrm>
            <a:off x="3037017" y="1680201"/>
            <a:ext cx="3420239" cy="644673"/>
          </a:xfrm>
          <a:prstGeom prst="rect">
            <a:avLst/>
          </a:prstGeom>
          <a:noFill/>
          <a:ln>
            <a:noFill/>
          </a:ln>
        </p:spPr>
        <p:txBody>
          <a:bodyPr vert="horz" wrap="square" lIns="0" tIns="0" rIns="0" bIns="0" rtlCol="0" anchor="t"/>
          <a:lstStyle/>
          <a:p>
            <a:pPr algn="l">
              <a:lnSpc>
                <a:spcPct val="120000"/>
              </a:lnSpc>
            </a:pPr>
            <a:r>
              <a:rPr kumimoji="1" lang="en-US" altLang="zh-CN" sz="2200">
                <a:ln w="12700">
                  <a:noFill/>
                </a:ln>
                <a:solidFill>
                  <a:srgbClr val="2C75FF">
                    <a:alpha val="100000"/>
                  </a:srgbClr>
                </a:solidFill>
                <a:latin typeface="HelloFont WenYiHei"/>
                <a:ea typeface="HelloFont WenYiHei"/>
                <a:cs typeface="HelloFont WenYiHei"/>
              </a:rPr>
              <a:t>项目设计与功能</a:t>
            </a:r>
            <a:endParaRPr kumimoji="1" lang="zh-CN" altLang="en-US"/>
          </a:p>
        </p:txBody>
      </p:sp>
      <p:sp>
        <p:nvSpPr>
          <p:cNvPr id="20" name="标题 1"/>
          <p:cNvSpPr txBox="1"/>
          <p:nvPr/>
        </p:nvSpPr>
        <p:spPr>
          <a:xfrm>
            <a:off x="2779741" y="2465760"/>
            <a:ext cx="3420239" cy="644673"/>
          </a:xfrm>
          <a:prstGeom prst="rect">
            <a:avLst/>
          </a:prstGeom>
          <a:noFill/>
          <a:ln>
            <a:noFill/>
          </a:ln>
        </p:spPr>
        <p:txBody>
          <a:bodyPr vert="horz" wrap="square" lIns="0" tIns="0" rIns="0" bIns="0" rtlCol="0" anchor="t"/>
          <a:lstStyle/>
          <a:p>
            <a:pPr algn="l">
              <a:lnSpc>
                <a:spcPct val="120000"/>
              </a:lnSpc>
            </a:pPr>
            <a:r>
              <a:rPr kumimoji="1" lang="en-US" altLang="zh-CN" sz="2200">
                <a:ln w="12700">
                  <a:noFill/>
                </a:ln>
                <a:solidFill>
                  <a:srgbClr val="2C75FF">
                    <a:alpha val="100000"/>
                  </a:srgbClr>
                </a:solidFill>
                <a:latin typeface="HelloFont WenYiHei"/>
                <a:ea typeface="HelloFont WenYiHei"/>
                <a:cs typeface="HelloFont WenYiHei"/>
              </a:rPr>
              <a:t>技术架构</a:t>
            </a:r>
            <a:endParaRPr kumimoji="1" lang="zh-CN" altLang="en-US"/>
          </a:p>
        </p:txBody>
      </p:sp>
      <p:sp>
        <p:nvSpPr>
          <p:cNvPr id="21" name="标题 1"/>
          <p:cNvSpPr txBox="1"/>
          <p:nvPr/>
        </p:nvSpPr>
        <p:spPr>
          <a:xfrm>
            <a:off x="2504485" y="3266722"/>
            <a:ext cx="3420239" cy="644673"/>
          </a:xfrm>
          <a:prstGeom prst="rect">
            <a:avLst/>
          </a:prstGeom>
          <a:noFill/>
          <a:ln>
            <a:noFill/>
          </a:ln>
        </p:spPr>
        <p:txBody>
          <a:bodyPr vert="horz" wrap="square" lIns="0" tIns="0" rIns="0" bIns="0" rtlCol="0" anchor="t"/>
          <a:lstStyle/>
          <a:p>
            <a:pPr algn="l">
              <a:lnSpc>
                <a:spcPct val="120000"/>
              </a:lnSpc>
            </a:pPr>
            <a:r>
              <a:rPr kumimoji="1" lang="en-US" altLang="zh-CN" sz="2200" dirty="0" err="1">
                <a:ln w="12700">
                  <a:noFill/>
                </a:ln>
                <a:solidFill>
                  <a:srgbClr val="2C75FF">
                    <a:alpha val="100000"/>
                  </a:srgbClr>
                </a:solidFill>
                <a:latin typeface="HelloFont WenYiHei"/>
                <a:ea typeface="HelloFont WenYiHei"/>
                <a:cs typeface="HelloFont WenYiHei"/>
              </a:rPr>
              <a:t>项目实施</a:t>
            </a:r>
            <a:endParaRPr kumimoji="1" lang="zh-CN" altLang="en-US" dirty="0"/>
          </a:p>
        </p:txBody>
      </p:sp>
      <p:sp>
        <p:nvSpPr>
          <p:cNvPr id="22" name="标题 1"/>
          <p:cNvSpPr txBox="1"/>
          <p:nvPr/>
        </p:nvSpPr>
        <p:spPr>
          <a:xfrm>
            <a:off x="2268982" y="4071548"/>
            <a:ext cx="3420239" cy="644673"/>
          </a:xfrm>
          <a:prstGeom prst="rect">
            <a:avLst/>
          </a:prstGeom>
          <a:noFill/>
          <a:ln>
            <a:noFill/>
          </a:ln>
        </p:spPr>
        <p:txBody>
          <a:bodyPr vert="horz" wrap="square" lIns="0" tIns="0" rIns="0" bIns="0" rtlCol="0" anchor="t"/>
          <a:lstStyle/>
          <a:p>
            <a:pPr algn="l">
              <a:lnSpc>
                <a:spcPct val="120000"/>
              </a:lnSpc>
            </a:pPr>
            <a:r>
              <a:rPr kumimoji="1" lang="en-US" altLang="zh-CN" sz="2200">
                <a:ln w="12700">
                  <a:noFill/>
                </a:ln>
                <a:solidFill>
                  <a:srgbClr val="2C75FF">
                    <a:alpha val="100000"/>
                  </a:srgbClr>
                </a:solidFill>
                <a:latin typeface="HelloFont WenYiHei"/>
                <a:ea typeface="HelloFont WenYiHei"/>
                <a:cs typeface="HelloFont WenYiHei"/>
              </a:rPr>
              <a:t>创新点与技术挑战</a:t>
            </a:r>
            <a:endParaRPr kumimoji="1" lang="zh-CN" altLang="en-US"/>
          </a:p>
        </p:txBody>
      </p:sp>
      <p:sp>
        <p:nvSpPr>
          <p:cNvPr id="23" name="标题 1"/>
          <p:cNvSpPr txBox="1"/>
          <p:nvPr/>
        </p:nvSpPr>
        <p:spPr>
          <a:xfrm>
            <a:off x="2046373" y="4879360"/>
            <a:ext cx="3420239" cy="644673"/>
          </a:xfrm>
          <a:prstGeom prst="rect">
            <a:avLst/>
          </a:prstGeom>
          <a:noFill/>
          <a:ln>
            <a:noFill/>
          </a:ln>
        </p:spPr>
        <p:txBody>
          <a:bodyPr vert="horz" wrap="square" lIns="0" tIns="0" rIns="0" bIns="0" rtlCol="0" anchor="t"/>
          <a:lstStyle/>
          <a:p>
            <a:pPr algn="l">
              <a:lnSpc>
                <a:spcPct val="120000"/>
              </a:lnSpc>
            </a:pPr>
            <a:r>
              <a:rPr kumimoji="1" lang="en-US" altLang="zh-CN" sz="2200" dirty="0" err="1">
                <a:ln w="12700">
                  <a:noFill/>
                </a:ln>
                <a:solidFill>
                  <a:srgbClr val="2C75FF">
                    <a:alpha val="100000"/>
                  </a:srgbClr>
                </a:solidFill>
                <a:latin typeface="HelloFont WenYiHei"/>
                <a:ea typeface="HelloFont WenYiHei"/>
                <a:cs typeface="HelloFont WenYiHei"/>
              </a:rPr>
              <a:t>成果与未来展望</a:t>
            </a:r>
            <a:endParaRPr kumimoji="1" lang="zh-CN" altLang="en-US" dirty="0"/>
          </a:p>
        </p:txBody>
      </p:sp>
      <p:sp>
        <p:nvSpPr>
          <p:cNvPr id="24" name="标题 1"/>
          <p:cNvSpPr txBox="1"/>
          <p:nvPr/>
        </p:nvSpPr>
        <p:spPr>
          <a:xfrm>
            <a:off x="1842622" y="5687172"/>
            <a:ext cx="3420239" cy="644673"/>
          </a:xfrm>
          <a:prstGeom prst="rect">
            <a:avLst/>
          </a:prstGeom>
          <a:noFill/>
          <a:ln>
            <a:noFill/>
          </a:ln>
        </p:spPr>
        <p:txBody>
          <a:bodyPr vert="horz" wrap="square" lIns="0" tIns="0" rIns="0" bIns="0" rtlCol="0" anchor="t"/>
          <a:lstStyle/>
          <a:p>
            <a:pPr algn="l">
              <a:lnSpc>
                <a:spcPct val="120000"/>
              </a:lnSpc>
            </a:pPr>
            <a:r>
              <a:rPr kumimoji="1" lang="en-US" altLang="zh-CN" sz="2200">
                <a:ln w="12700">
                  <a:noFill/>
                </a:ln>
                <a:solidFill>
                  <a:srgbClr val="2C75FF">
                    <a:alpha val="100000"/>
                  </a:srgbClr>
                </a:solidFill>
                <a:latin typeface="HelloFont WenYiHei"/>
                <a:ea typeface="HelloFont WenYiHei"/>
                <a:cs typeface="HelloFont WenYiHei"/>
              </a:rPr>
              <a:t>总结与Q&amp;A</a:t>
            </a:r>
            <a:endParaRPr kumimoji="1"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AFBFC">
                <a:alpha val="100000"/>
              </a:srgbClr>
            </a:gs>
            <a:gs pos="50400">
              <a:schemeClr val="bg1"/>
            </a:gs>
            <a:gs pos="96800">
              <a:srgbClr val="FAFBFC">
                <a:alpha val="100000"/>
              </a:srgbClr>
            </a:gs>
          </a:gsLst>
          <a:lin ang="2700000" scaled="0"/>
        </a:gra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blip>
          <a:srcRect/>
          <a:stretch>
            <a:fillRect/>
          </a:stretch>
        </p:blipFill>
        <p:spPr>
          <a:xfrm flipH="1">
            <a:off x="0" y="0"/>
            <a:ext cx="12192000" cy="6858000"/>
          </a:xfrm>
          <a:prstGeom prst="rect">
            <a:avLst/>
          </a:prstGeom>
          <a:noFill/>
          <a:ln>
            <a:noFill/>
          </a:ln>
        </p:spPr>
      </p:pic>
      <p:sp>
        <p:nvSpPr>
          <p:cNvPr id="3" name="标题 1"/>
          <p:cNvSpPr txBox="1"/>
          <p:nvPr/>
        </p:nvSpPr>
        <p:spPr>
          <a:xfrm>
            <a:off x="1143634" y="1038427"/>
            <a:ext cx="9904732" cy="4362765"/>
          </a:xfrm>
          <a:prstGeom prst="roundRect">
            <a:avLst/>
          </a:prstGeom>
          <a:solidFill>
            <a:srgbClr val="FFFFFF">
              <a:alpha val="80000"/>
            </a:srgbClr>
          </a:solidFill>
          <a:ln w="78908" cap="flat">
            <a:noFill/>
            <a:miter/>
          </a:ln>
        </p:spPr>
        <p:txBody>
          <a:bodyPr vert="horz" wrap="square" lIns="91440" tIns="45720" rIns="91440" bIns="45720" rtlCol="0" anchor="ctr"/>
          <a:lstStyle/>
          <a:p>
            <a:pPr algn="l">
              <a:lnSpc>
                <a:spcPct val="110000"/>
              </a:lnSpc>
            </a:pPr>
            <a:endParaRPr kumimoji="1" lang="zh-CN" altLang="en-US"/>
          </a:p>
        </p:txBody>
      </p:sp>
      <p:sp>
        <p:nvSpPr>
          <p:cNvPr id="4" name="标题 1"/>
          <p:cNvSpPr txBox="1"/>
          <p:nvPr/>
        </p:nvSpPr>
        <p:spPr>
          <a:xfrm rot="10800000" flipV="1">
            <a:off x="2822810" y="4631582"/>
            <a:ext cx="6546380" cy="477418"/>
          </a:xfrm>
          <a:prstGeom prst="roundRect">
            <a:avLst>
              <a:gd name="adj" fmla="val 50000"/>
            </a:avLst>
          </a:prstGeom>
          <a:solidFill>
            <a:schemeClr val="accent1"/>
          </a:solidFill>
          <a:ln w="21930" cap="flat">
            <a:noFill/>
            <a:miter/>
          </a:ln>
        </p:spPr>
        <p:txBody>
          <a:bodyPr vert="horz" wrap="square" lIns="91440" tIns="45720" rIns="91440" bIns="45720" rtlCol="0" anchor="ctr"/>
          <a:lstStyle/>
          <a:p>
            <a:pPr algn="ctr">
              <a:lnSpc>
                <a:spcPct val="110000"/>
              </a:lnSpc>
            </a:pPr>
            <a:r>
              <a:rPr kumimoji="1" lang="en-US" altLang="zh-CN" sz="2000">
                <a:ln w="12700">
                  <a:noFill/>
                </a:ln>
                <a:solidFill>
                  <a:srgbClr val="FFFFFF">
                    <a:alpha val="100000"/>
                  </a:srgbClr>
                </a:solidFill>
                <a:latin typeface="OPPOSans R"/>
                <a:ea typeface="OPPOSans R"/>
                <a:cs typeface="OPPOSans R"/>
              </a:rPr>
              <a:t>
</a:t>
            </a:r>
            <a:endParaRPr kumimoji="1" lang="zh-CN" altLang="en-US"/>
          </a:p>
        </p:txBody>
      </p:sp>
      <p:sp>
        <p:nvSpPr>
          <p:cNvPr id="5" name="标题 1"/>
          <p:cNvSpPr txBox="1"/>
          <p:nvPr/>
        </p:nvSpPr>
        <p:spPr>
          <a:xfrm>
            <a:off x="4896667" y="854656"/>
            <a:ext cx="2398666" cy="579822"/>
          </a:xfrm>
          <a:prstGeom prst="roundRect">
            <a:avLst>
              <a:gd name="adj" fmla="val 50000"/>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dirty="0"/>
          </a:p>
        </p:txBody>
      </p:sp>
      <p:sp>
        <p:nvSpPr>
          <p:cNvPr id="7" name="标题 1"/>
          <p:cNvSpPr txBox="1"/>
          <p:nvPr/>
        </p:nvSpPr>
        <p:spPr>
          <a:xfrm>
            <a:off x="3535904" y="4687616"/>
            <a:ext cx="5120192" cy="307777"/>
          </a:xfrm>
          <a:prstGeom prst="rect">
            <a:avLst/>
          </a:prstGeom>
          <a:noFill/>
          <a:ln>
            <a:noFill/>
          </a:ln>
        </p:spPr>
        <p:txBody>
          <a:bodyPr vert="horz" wrap="square" lIns="91440" tIns="45720" rIns="91440" bIns="45720" rtlCol="0" anchor="t"/>
          <a:lstStyle/>
          <a:p>
            <a:pPr algn="ctr">
              <a:lnSpc>
                <a:spcPct val="110000"/>
              </a:lnSpc>
            </a:pPr>
            <a:endParaRPr kumimoji="1" lang="zh-CN" altLang="en-US" dirty="0"/>
          </a:p>
        </p:txBody>
      </p:sp>
      <p:sp>
        <p:nvSpPr>
          <p:cNvPr id="8" name="标题 1"/>
          <p:cNvSpPr txBox="1"/>
          <p:nvPr/>
        </p:nvSpPr>
        <p:spPr>
          <a:xfrm>
            <a:off x="2822810" y="2819252"/>
            <a:ext cx="6546380" cy="1698722"/>
          </a:xfrm>
          <a:prstGeom prst="rect">
            <a:avLst/>
          </a:prstGeom>
          <a:noFill/>
          <a:ln w="12700" cap="sq">
            <a:noFill/>
            <a:miter/>
          </a:ln>
        </p:spPr>
        <p:txBody>
          <a:bodyPr vert="horz" wrap="square" lIns="91440" tIns="45720" rIns="91440" bIns="45720" rtlCol="0" anchor="ctr"/>
          <a:lstStyle/>
          <a:p>
            <a:pPr algn="ctr">
              <a:lnSpc>
                <a:spcPct val="130000"/>
              </a:lnSpc>
            </a:pPr>
            <a:r>
              <a:rPr kumimoji="1" lang="en-US" altLang="zh-CN" sz="4500">
                <a:ln w="12700">
                  <a:noFill/>
                </a:ln>
                <a:solidFill>
                  <a:srgbClr val="004EE0">
                    <a:alpha val="100000"/>
                  </a:srgbClr>
                </a:solidFill>
                <a:latin typeface="OPPOSans H"/>
                <a:ea typeface="OPPOSans H"/>
                <a:cs typeface="OPPOSans H"/>
              </a:rPr>
              <a:t>预计成果与未来展望</a:t>
            </a:r>
            <a:endParaRPr kumimoji="1" lang="zh-CN" altLang="en-US"/>
          </a:p>
        </p:txBody>
      </p:sp>
      <p:pic>
        <p:nvPicPr>
          <p:cNvPr id="9" name="图片 8"/>
          <p:cNvPicPr>
            <a:picLocks noChangeAspect="1"/>
          </p:cNvPicPr>
          <p:nvPr/>
        </p:nvPicPr>
        <p:blipFill>
          <a:blip r:embed="rId2">
            <a:alphaModFix/>
          </a:blip>
          <a:srcRect l="4138" t="70795" r="70968" b="447"/>
          <a:stretch>
            <a:fillRect/>
          </a:stretch>
        </p:blipFill>
        <p:spPr>
          <a:xfrm flipH="1">
            <a:off x="8671652" y="4844753"/>
            <a:ext cx="3052420" cy="2010568"/>
          </a:xfrm>
          <a:custGeom>
            <a:avLst/>
            <a:gdLst>
              <a:gd name="connsiteX0" fmla="*/ 1459149 w 3035030"/>
              <a:gd name="connsiteY0" fmla="*/ 0 h 1964987"/>
              <a:gd name="connsiteX1" fmla="*/ 3035030 w 3035030"/>
              <a:gd name="connsiteY1" fmla="*/ 700391 h 1964987"/>
              <a:gd name="connsiteX2" fmla="*/ 2645923 w 3035030"/>
              <a:gd name="connsiteY2" fmla="*/ 1945532 h 1964987"/>
              <a:gd name="connsiteX3" fmla="*/ 0 w 3035030"/>
              <a:gd name="connsiteY3" fmla="*/ 1964987 h 1964987"/>
              <a:gd name="connsiteX4" fmla="*/ 739302 w 3035030"/>
              <a:gd name="connsiteY4" fmla="*/ 525293 h 1964987"/>
            </a:gdLst>
            <a:ahLst/>
            <a:cxnLst/>
            <a:rect l="l" t="t" r="r" b="b"/>
            <a:pathLst>
              <a:path w="3035030" h="1964987">
                <a:moveTo>
                  <a:pt x="1459149" y="0"/>
                </a:moveTo>
                <a:lnTo>
                  <a:pt x="3035030" y="700391"/>
                </a:lnTo>
                <a:lnTo>
                  <a:pt x="2645923" y="1945532"/>
                </a:lnTo>
                <a:lnTo>
                  <a:pt x="0" y="1964987"/>
                </a:lnTo>
                <a:lnTo>
                  <a:pt x="739302" y="525293"/>
                </a:lnTo>
                <a:close/>
              </a:path>
            </a:pathLst>
          </a:custGeom>
          <a:noFill/>
          <a:ln>
            <a:noFill/>
          </a:ln>
        </p:spPr>
      </p:pic>
      <p:pic>
        <p:nvPicPr>
          <p:cNvPr id="10" name="图片 9"/>
          <p:cNvPicPr>
            <a:picLocks noChangeAspect="1"/>
          </p:cNvPicPr>
          <p:nvPr/>
        </p:nvPicPr>
        <p:blipFill>
          <a:blip r:embed="rId2">
            <a:alphaModFix/>
          </a:blip>
          <a:srcRect l="90000" t="26383" b="38723"/>
          <a:stretch>
            <a:fillRect/>
          </a:stretch>
        </p:blipFill>
        <p:spPr>
          <a:xfrm flipH="1">
            <a:off x="0" y="1354509"/>
            <a:ext cx="1452665" cy="2851239"/>
          </a:xfrm>
          <a:custGeom>
            <a:avLst/>
            <a:gdLst>
              <a:gd name="connsiteX0" fmla="*/ 1196502 w 1219201"/>
              <a:gd name="connsiteY0" fmla="*/ 0 h 2393004"/>
              <a:gd name="connsiteX1" fmla="*/ 1219201 w 1219201"/>
              <a:gd name="connsiteY1" fmla="*/ 1146 h 2393004"/>
              <a:gd name="connsiteX2" fmla="*/ 1219201 w 1219201"/>
              <a:gd name="connsiteY2" fmla="*/ 2391858 h 2393004"/>
              <a:gd name="connsiteX3" fmla="*/ 1196502 w 1219201"/>
              <a:gd name="connsiteY3" fmla="*/ 2393004 h 2393004"/>
              <a:gd name="connsiteX4" fmla="*/ 0 w 1219201"/>
              <a:gd name="connsiteY4" fmla="*/ 1196502 h 2393004"/>
              <a:gd name="connsiteX5" fmla="*/ 1196502 w 1219201"/>
              <a:gd name="connsiteY5" fmla="*/ 0 h 2393004"/>
            </a:gdLst>
            <a:ahLst/>
            <a:cxnLst/>
            <a:rect l="l" t="t" r="r" b="b"/>
            <a:pathLst>
              <a:path w="1219201" h="2393004">
                <a:moveTo>
                  <a:pt x="1196502" y="0"/>
                </a:moveTo>
                <a:lnTo>
                  <a:pt x="1219201" y="1146"/>
                </a:lnTo>
                <a:lnTo>
                  <a:pt x="1219201" y="2391858"/>
                </a:lnTo>
                <a:lnTo>
                  <a:pt x="1196502" y="2393004"/>
                </a:lnTo>
                <a:cubicBezTo>
                  <a:pt x="535692" y="2393004"/>
                  <a:pt x="0" y="1857312"/>
                  <a:pt x="0" y="1196502"/>
                </a:cubicBezTo>
                <a:cubicBezTo>
                  <a:pt x="0" y="535692"/>
                  <a:pt x="535692" y="0"/>
                  <a:pt x="1196502" y="0"/>
                </a:cubicBezTo>
                <a:close/>
              </a:path>
            </a:pathLst>
          </a:custGeom>
          <a:noFill/>
          <a:ln>
            <a:noFill/>
          </a:ln>
        </p:spPr>
      </p:pic>
      <p:sp>
        <p:nvSpPr>
          <p:cNvPr id="11" name="标题 1"/>
          <p:cNvSpPr txBox="1"/>
          <p:nvPr/>
        </p:nvSpPr>
        <p:spPr>
          <a:xfrm flipH="1">
            <a:off x="9374920" y="1280787"/>
            <a:ext cx="1256463" cy="1256463"/>
          </a:xfrm>
          <a:prstGeom prst="ellipse">
            <a:avLst/>
          </a:prstGeom>
          <a:gradFill>
            <a:gsLst>
              <a:gs pos="25000">
                <a:schemeClr val="accent1">
                  <a:lumMod val="60000"/>
                  <a:lumOff val="40000"/>
                </a:schemeClr>
              </a:gs>
              <a:gs pos="50400">
                <a:schemeClr val="accent2"/>
              </a:gs>
              <a:gs pos="87000">
                <a:schemeClr val="accent3"/>
              </a:gs>
              <a:gs pos="94828">
                <a:schemeClr val="bg1"/>
              </a:gs>
            </a:gsLst>
            <a:path path="circle">
              <a:fillToRect l="100000" b="100000"/>
            </a:path>
            <a:tileRect t="-100000" r="-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flipH="1">
            <a:off x="1396251" y="3704354"/>
            <a:ext cx="1256463" cy="1256463"/>
          </a:xfrm>
          <a:prstGeom prst="donut">
            <a:avLst/>
          </a:prstGeom>
          <a:gradFill>
            <a:gsLst>
              <a:gs pos="25000">
                <a:schemeClr val="accent1">
                  <a:lumMod val="60000"/>
                  <a:lumOff val="40000"/>
                </a:schemeClr>
              </a:gs>
              <a:gs pos="50400">
                <a:schemeClr val="accent2"/>
              </a:gs>
              <a:gs pos="87000">
                <a:schemeClr val="accent3"/>
              </a:gs>
              <a:gs pos="94828">
                <a:schemeClr val="bg1"/>
              </a:gs>
            </a:gsLst>
            <a:path path="circle">
              <a:fillToRect l="100000" b="100000"/>
            </a:path>
            <a:tileRect t="-100000" r="-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3039293" y="4847432"/>
            <a:ext cx="696685" cy="4571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3833043" y="4847432"/>
            <a:ext cx="696685" cy="4571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7662272" y="4847432"/>
            <a:ext cx="696685" cy="4571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8456022" y="4847432"/>
            <a:ext cx="696685" cy="4571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flipH="1">
            <a:off x="2479515" y="1506755"/>
            <a:ext cx="1256463" cy="1256463"/>
          </a:xfrm>
          <a:prstGeom prst="rect">
            <a:avLst/>
          </a:prstGeom>
          <a:gradFill>
            <a:gsLst>
              <a:gs pos="25000">
                <a:schemeClr val="accent1">
                  <a:lumMod val="60000"/>
                  <a:lumOff val="40000"/>
                  <a:alpha val="100000"/>
                </a:schemeClr>
              </a:gs>
              <a:gs pos="82000">
                <a:schemeClr val="bg1">
                  <a:alpha val="0"/>
                </a:schemeClr>
              </a:gs>
            </a:gsLst>
            <a:path path="circle">
              <a:fillToRect l="100000" b="100000"/>
            </a:path>
            <a:tileRect t="-100000" r="-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flipV="1">
            <a:off x="9789966" y="3669466"/>
            <a:ext cx="842568" cy="842568"/>
          </a:xfrm>
          <a:prstGeom prst="rect">
            <a:avLst/>
          </a:prstGeom>
          <a:gradFill>
            <a:gsLst>
              <a:gs pos="25000">
                <a:schemeClr val="accent1">
                  <a:lumMod val="60000"/>
                  <a:lumOff val="40000"/>
                </a:schemeClr>
              </a:gs>
              <a:gs pos="100000">
                <a:schemeClr val="bg1">
                  <a:alpha val="0"/>
                </a:schemeClr>
              </a:gs>
            </a:gsLst>
            <a:path path="circle">
              <a:fillToRect l="100000" b="100000"/>
            </a:path>
            <a:tileRect t="-100000" r="-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3988941" y="1632606"/>
            <a:ext cx="3286383" cy="1107996"/>
          </a:xfrm>
          <a:prstGeom prst="rect">
            <a:avLst/>
          </a:prstGeom>
          <a:noFill/>
          <a:ln>
            <a:noFill/>
          </a:ln>
        </p:spPr>
        <p:txBody>
          <a:bodyPr vert="horz" wrap="square" lIns="91440" tIns="45720" rIns="91440" bIns="45720" rtlCol="0" anchor="b"/>
          <a:lstStyle/>
          <a:p>
            <a:pPr algn="ctr">
              <a:lnSpc>
                <a:spcPct val="100000"/>
              </a:lnSpc>
            </a:pPr>
            <a:r>
              <a:rPr kumimoji="1" lang="en-US" altLang="zh-CN" sz="6600">
                <a:ln w="12700">
                  <a:noFill/>
                </a:ln>
                <a:solidFill>
                  <a:srgbClr val="262626">
                    <a:alpha val="100000"/>
                  </a:srgbClr>
                </a:solidFill>
                <a:latin typeface="OPPOSans H"/>
                <a:ea typeface="OPPOSans H"/>
                <a:cs typeface="OPPOSans H"/>
              </a:rPr>
              <a:t>PART. </a:t>
            </a:r>
            <a:endParaRPr kumimoji="1" lang="zh-CN" altLang="en-US"/>
          </a:p>
        </p:txBody>
      </p:sp>
      <p:sp>
        <p:nvSpPr>
          <p:cNvPr id="20" name="标题 1"/>
          <p:cNvSpPr txBox="1"/>
          <p:nvPr/>
        </p:nvSpPr>
        <p:spPr>
          <a:xfrm>
            <a:off x="6582599" y="823686"/>
            <a:ext cx="1620460" cy="1916916"/>
          </a:xfrm>
          <a:prstGeom prst="rect">
            <a:avLst/>
          </a:prstGeom>
          <a:noFill/>
          <a:ln>
            <a:noFill/>
          </a:ln>
        </p:spPr>
        <p:txBody>
          <a:bodyPr vert="horz" wrap="square" lIns="91440" tIns="45720" rIns="91440" bIns="45720" rtlCol="0" anchor="b"/>
          <a:lstStyle/>
          <a:p>
            <a:pPr algn="ctr">
              <a:lnSpc>
                <a:spcPct val="100000"/>
              </a:lnSpc>
            </a:pPr>
            <a:r>
              <a:rPr kumimoji="1" lang="en-US" altLang="zh-CN" sz="6600">
                <a:ln w="12700">
                  <a:noFill/>
                </a:ln>
                <a:solidFill>
                  <a:srgbClr val="262626">
                    <a:alpha val="100000"/>
                  </a:srgbClr>
                </a:solidFill>
                <a:latin typeface="OPPOSans H"/>
                <a:ea typeface="OPPOSans H"/>
                <a:cs typeface="OPPOSans H"/>
              </a:rPr>
              <a:t>06</a:t>
            </a:r>
            <a:endParaRPr kumimoji="1" lang="zh-CN" altLang="en-US"/>
          </a:p>
        </p:txBody>
      </p:sp>
      <p:sp>
        <p:nvSpPr>
          <p:cNvPr id="21" name="文本框 20">
            <a:extLst>
              <a:ext uri="{FF2B5EF4-FFF2-40B4-BE49-F238E27FC236}">
                <a16:creationId xmlns:a16="http://schemas.microsoft.com/office/drawing/2014/main" id="{5814A1AC-4188-0079-6A92-10FDEB80E767}"/>
              </a:ext>
            </a:extLst>
          </p:cNvPr>
          <p:cNvSpPr txBox="1"/>
          <p:nvPr/>
        </p:nvSpPr>
        <p:spPr>
          <a:xfrm>
            <a:off x="5377354" y="883735"/>
            <a:ext cx="1772991" cy="523220"/>
          </a:xfrm>
          <a:prstGeom prst="rect">
            <a:avLst/>
          </a:prstGeom>
          <a:noFill/>
        </p:spPr>
        <p:txBody>
          <a:bodyPr wrap="square" rtlCol="0">
            <a:spAutoFit/>
          </a:bodyPr>
          <a:lstStyle/>
          <a:p>
            <a:r>
              <a:rPr lang="en-US" altLang="zh-CN" sz="2800" dirty="0">
                <a:solidFill>
                  <a:schemeClr val="bg1"/>
                </a:solidFill>
                <a:latin typeface="Cascadia Mono SemiBold" panose="020B0609020000020004" pitchFamily="49" charset="0"/>
                <a:ea typeface="Cascadia Mono SemiBold" panose="020B0609020000020004" pitchFamily="49" charset="0"/>
                <a:cs typeface="Cascadia Mono SemiBold" panose="020B0609020000020004" pitchFamily="49" charset="0"/>
              </a:rPr>
              <a:t>wisdom</a:t>
            </a:r>
            <a:endParaRPr lang="zh-CN" altLang="en-US" sz="2800" dirty="0">
              <a:solidFill>
                <a:schemeClr val="bg1"/>
              </a:solidFill>
              <a:latin typeface="Cascadia Mono SemiBold" panose="020B0609020000020004" pitchFamily="49" charset="0"/>
              <a:cs typeface="Cascadia Mono SemiBold" panose="020B0609020000020004" pitchFamily="49" charset="0"/>
            </a:endParaRPr>
          </a:p>
        </p:txBody>
      </p:sp>
      <p:sp>
        <p:nvSpPr>
          <p:cNvPr id="22" name="标题 1">
            <a:extLst>
              <a:ext uri="{FF2B5EF4-FFF2-40B4-BE49-F238E27FC236}">
                <a16:creationId xmlns:a16="http://schemas.microsoft.com/office/drawing/2014/main" id="{66CF51C3-4BF5-AD7E-869D-D29154288474}"/>
              </a:ext>
            </a:extLst>
          </p:cNvPr>
          <p:cNvSpPr txBox="1"/>
          <p:nvPr/>
        </p:nvSpPr>
        <p:spPr>
          <a:xfrm>
            <a:off x="3597060" y="4618929"/>
            <a:ext cx="5120192" cy="307777"/>
          </a:xfrm>
          <a:prstGeom prst="rect">
            <a:avLst/>
          </a:prstGeom>
          <a:noFill/>
          <a:ln>
            <a:noFill/>
          </a:ln>
        </p:spPr>
        <p:txBody>
          <a:bodyPr vert="horz" wrap="square" lIns="91440" tIns="45720" rIns="91440" bIns="45720" rtlCol="0" anchor="t"/>
          <a:lstStyle/>
          <a:p>
            <a:pPr algn="ctr">
              <a:lnSpc>
                <a:spcPct val="110000"/>
              </a:lnSpc>
            </a:pPr>
            <a:r>
              <a:rPr kumimoji="1" lang="en-US" altLang="zh-CN" sz="2400" dirty="0" err="1">
                <a:solidFill>
                  <a:schemeClr val="bg1"/>
                </a:solidFill>
                <a:latin typeface="HONOR Sans CN Medium" panose="06000200000000000000" pitchFamily="2" charset="-122"/>
                <a:ea typeface="HONOR Sans CN Medium" panose="06000200000000000000" pitchFamily="2" charset="-122"/>
              </a:rPr>
              <a:t>OpenRank</a:t>
            </a:r>
            <a:r>
              <a:rPr kumimoji="1" lang="zh-CN" altLang="en-US" sz="2400" dirty="0">
                <a:solidFill>
                  <a:schemeClr val="bg1"/>
                </a:solidFill>
                <a:latin typeface="HONOR Sans CN Medium" panose="06000200000000000000" pitchFamily="2" charset="-122"/>
                <a:ea typeface="HONOR Sans CN Medium" panose="06000200000000000000" pitchFamily="2" charset="-122"/>
              </a:rPr>
              <a:t>杯</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FAFBFC">
                <a:alpha val="100000"/>
              </a:srgbClr>
            </a:gs>
            <a:gs pos="50400">
              <a:schemeClr val="bg1"/>
            </a:gs>
            <a:gs pos="96800">
              <a:srgbClr val="FAFBFC">
                <a:alpha val="100000"/>
              </a:srgbClr>
            </a:gs>
          </a:gsLst>
          <a:lin ang="2700000" scaled="0"/>
        </a:gra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4469650" y="1352780"/>
            <a:ext cx="3240000" cy="4538726"/>
          </a:xfrm>
          <a:custGeom>
            <a:avLst/>
            <a:gdLst>
              <a:gd name="connsiteX0" fmla="*/ 0 w 2736305"/>
              <a:gd name="connsiteY0" fmla="*/ 0 h 4538726"/>
              <a:gd name="connsiteX1" fmla="*/ 2736305 w 2736305"/>
              <a:gd name="connsiteY1" fmla="*/ 0 h 4538726"/>
              <a:gd name="connsiteX2" fmla="*/ 2736305 w 2736305"/>
              <a:gd name="connsiteY2" fmla="*/ 415323 h 4538726"/>
              <a:gd name="connsiteX3" fmla="*/ 2736305 w 2736305"/>
              <a:gd name="connsiteY3" fmla="*/ 4030627 h 4538726"/>
              <a:gd name="connsiteX4" fmla="*/ 2736305 w 2736305"/>
              <a:gd name="connsiteY4" fmla="*/ 4445950 h 4538726"/>
              <a:gd name="connsiteX5" fmla="*/ 2681199 w 2736305"/>
              <a:gd name="connsiteY5" fmla="*/ 4538726 h 4538726"/>
              <a:gd name="connsiteX6" fmla="*/ 55106 w 2736305"/>
              <a:gd name="connsiteY6" fmla="*/ 4538726 h 4538726"/>
              <a:gd name="connsiteX7" fmla="*/ 0 w 2736305"/>
              <a:gd name="connsiteY7" fmla="*/ 4445950 h 4538726"/>
              <a:gd name="connsiteX8" fmla="*/ 0 w 2736305"/>
              <a:gd name="connsiteY8" fmla="*/ 4030627 h 4538726"/>
              <a:gd name="connsiteX9" fmla="*/ 0 w 2736305"/>
              <a:gd name="connsiteY9" fmla="*/ 415323 h 4538726"/>
            </a:gdLst>
            <a:ahLst/>
            <a:cxnLst/>
            <a:rect l="l" t="t" r="r" b="b"/>
            <a:pathLst>
              <a:path w="2736305" h="4538726">
                <a:moveTo>
                  <a:pt x="0" y="0"/>
                </a:moveTo>
                <a:lnTo>
                  <a:pt x="2736305" y="0"/>
                </a:lnTo>
                <a:lnTo>
                  <a:pt x="2736305" y="415323"/>
                </a:lnTo>
                <a:lnTo>
                  <a:pt x="2736305" y="4030627"/>
                </a:lnTo>
                <a:lnTo>
                  <a:pt x="2736305" y="4445950"/>
                </a:lnTo>
                <a:cubicBezTo>
                  <a:pt x="2736305" y="4497110"/>
                  <a:pt x="2711602" y="4538726"/>
                  <a:pt x="2681199" y="4538726"/>
                </a:cubicBezTo>
                <a:lnTo>
                  <a:pt x="55106" y="4538726"/>
                </a:lnTo>
                <a:cubicBezTo>
                  <a:pt x="24703" y="4538726"/>
                  <a:pt x="0" y="4497110"/>
                  <a:pt x="0" y="4445950"/>
                </a:cubicBezTo>
                <a:lnTo>
                  <a:pt x="0" y="4030627"/>
                </a:lnTo>
                <a:lnTo>
                  <a:pt x="0" y="415323"/>
                </a:lnTo>
                <a:close/>
              </a:path>
            </a:pathLst>
          </a:custGeom>
          <a:solidFill>
            <a:schemeClr val="accent1"/>
          </a:solidFill>
          <a:ln cap="sq">
            <a:noFill/>
            <a:prstDash val="solid"/>
          </a:ln>
        </p:spPr>
        <p:txBody>
          <a:bodyPr vert="horz" wrap="square" lIns="22860" tIns="45720" rIns="22860" bIns="45720" rtlCol="0" anchor="t"/>
          <a:lstStyle/>
          <a:p>
            <a:pPr algn="l">
              <a:lnSpc>
                <a:spcPct val="110000"/>
              </a:lnSpc>
            </a:pPr>
            <a:endParaRPr kumimoji="1" lang="zh-CN" altLang="en-US"/>
          </a:p>
        </p:txBody>
      </p:sp>
      <p:sp>
        <p:nvSpPr>
          <p:cNvPr id="4" name="标题 1"/>
          <p:cNvSpPr txBox="1"/>
          <p:nvPr/>
        </p:nvSpPr>
        <p:spPr>
          <a:xfrm>
            <a:off x="8278900" y="2838031"/>
            <a:ext cx="3240000" cy="3053477"/>
          </a:xfrm>
          <a:custGeom>
            <a:avLst/>
            <a:gdLst/>
            <a:ahLst/>
            <a:cxnLst/>
            <a:rect l="0" t="0" r="r" b="b"/>
            <a:pathLst>
              <a:path w="21600" h="21600" extrusionOk="0">
                <a:moveTo>
                  <a:pt x="0" y="0"/>
                </a:moveTo>
                <a:lnTo>
                  <a:pt x="21600" y="0"/>
                </a:lnTo>
                <a:lnTo>
                  <a:pt x="21600" y="21114"/>
                </a:lnTo>
                <a:cubicBezTo>
                  <a:pt x="21600" y="21382"/>
                  <a:pt x="21405" y="21600"/>
                  <a:pt x="21165" y="21600"/>
                </a:cubicBezTo>
                <a:lnTo>
                  <a:pt x="435" y="21600"/>
                </a:lnTo>
                <a:cubicBezTo>
                  <a:pt x="195" y="21600"/>
                  <a:pt x="0" y="21382"/>
                  <a:pt x="0" y="21114"/>
                </a:cubicBezTo>
                <a:lnTo>
                  <a:pt x="0" y="0"/>
                </a:lnTo>
                <a:close/>
              </a:path>
            </a:pathLst>
          </a:custGeom>
          <a:solidFill>
            <a:schemeClr val="bg1"/>
          </a:solidFill>
          <a:ln w="19050" cap="flat">
            <a:solidFill>
              <a:schemeClr val="accent1"/>
            </a:solidFill>
            <a:round/>
          </a:ln>
          <a:effectLst/>
        </p:spPr>
        <p:txBody>
          <a:bodyPr vert="horz" wrap="square" lIns="22860" tIns="22860" rIns="22860" bIns="22860" rtlCol="0" anchor="t"/>
          <a:lstStyle/>
          <a:p>
            <a:pPr algn="l">
              <a:lnSpc>
                <a:spcPct val="110000"/>
              </a:lnSpc>
            </a:pPr>
            <a:endParaRPr kumimoji="1" lang="zh-CN" altLang="en-US"/>
          </a:p>
        </p:txBody>
      </p:sp>
      <p:sp>
        <p:nvSpPr>
          <p:cNvPr id="5" name="标题 1"/>
          <p:cNvSpPr txBox="1"/>
          <p:nvPr/>
        </p:nvSpPr>
        <p:spPr>
          <a:xfrm>
            <a:off x="8278900" y="1352780"/>
            <a:ext cx="3240000" cy="1485250"/>
          </a:xfrm>
          <a:custGeom>
            <a:avLst/>
            <a:gdLst/>
            <a:ahLst/>
            <a:cxnLst/>
            <a:rect l="0" t="0" r="r" b="b"/>
            <a:pathLst>
              <a:path w="21600" h="21600" extrusionOk="0">
                <a:moveTo>
                  <a:pt x="435" y="0"/>
                </a:moveTo>
                <a:lnTo>
                  <a:pt x="21165" y="0"/>
                </a:lnTo>
                <a:cubicBezTo>
                  <a:pt x="21405" y="0"/>
                  <a:pt x="21600" y="387"/>
                  <a:pt x="21600" y="863"/>
                </a:cubicBezTo>
                <a:lnTo>
                  <a:pt x="21600" y="21600"/>
                </a:lnTo>
                <a:lnTo>
                  <a:pt x="0" y="21600"/>
                </a:lnTo>
                <a:lnTo>
                  <a:pt x="0" y="863"/>
                </a:lnTo>
                <a:cubicBezTo>
                  <a:pt x="0" y="387"/>
                  <a:pt x="195" y="0"/>
                  <a:pt x="435" y="0"/>
                </a:cubicBezTo>
                <a:close/>
              </a:path>
            </a:pathLst>
          </a:custGeom>
          <a:solidFill>
            <a:schemeClr val="accent1"/>
          </a:solidFill>
          <a:ln w="25400" cap="flat">
            <a:solidFill>
              <a:schemeClr val="accent1"/>
            </a:solidFill>
            <a:prstDash val="solid"/>
            <a:round/>
          </a:ln>
          <a:effectLst/>
        </p:spPr>
        <p:txBody>
          <a:bodyPr vert="horz" wrap="square" lIns="22860" tIns="22860" rIns="22860" bIns="22860" rtlCol="0" anchor="t"/>
          <a:lstStyle/>
          <a:p>
            <a:pPr algn="l">
              <a:lnSpc>
                <a:spcPct val="110000"/>
              </a:lnSpc>
            </a:pPr>
            <a:endParaRPr kumimoji="1" lang="zh-CN" altLang="en-US"/>
          </a:p>
        </p:txBody>
      </p:sp>
      <p:sp>
        <p:nvSpPr>
          <p:cNvPr id="6" name="标题 1"/>
          <p:cNvSpPr txBox="1"/>
          <p:nvPr/>
        </p:nvSpPr>
        <p:spPr>
          <a:xfrm>
            <a:off x="660400" y="2858143"/>
            <a:ext cx="3240000" cy="3053477"/>
          </a:xfrm>
          <a:custGeom>
            <a:avLst/>
            <a:gdLst/>
            <a:ahLst/>
            <a:cxnLst/>
            <a:rect l="0" t="0" r="r" b="b"/>
            <a:pathLst>
              <a:path w="21600" h="21600" extrusionOk="0">
                <a:moveTo>
                  <a:pt x="0" y="0"/>
                </a:moveTo>
                <a:lnTo>
                  <a:pt x="21600" y="0"/>
                </a:lnTo>
                <a:lnTo>
                  <a:pt x="21600" y="21114"/>
                </a:lnTo>
                <a:cubicBezTo>
                  <a:pt x="21600" y="21382"/>
                  <a:pt x="21405" y="21600"/>
                  <a:pt x="21165" y="21600"/>
                </a:cubicBezTo>
                <a:lnTo>
                  <a:pt x="435" y="21600"/>
                </a:lnTo>
                <a:cubicBezTo>
                  <a:pt x="195" y="21600"/>
                  <a:pt x="0" y="21382"/>
                  <a:pt x="0" y="21114"/>
                </a:cubicBezTo>
                <a:lnTo>
                  <a:pt x="0" y="0"/>
                </a:lnTo>
                <a:close/>
              </a:path>
            </a:pathLst>
          </a:custGeom>
          <a:solidFill>
            <a:schemeClr val="bg1"/>
          </a:solidFill>
          <a:ln w="19050" cap="flat">
            <a:solidFill>
              <a:schemeClr val="accent1"/>
            </a:solidFill>
            <a:round/>
          </a:ln>
          <a:effectLst/>
        </p:spPr>
        <p:txBody>
          <a:bodyPr vert="horz" wrap="square" lIns="22860" tIns="22860" rIns="22860" bIns="22860" rtlCol="0" anchor="t"/>
          <a:lstStyle/>
          <a:p>
            <a:pPr algn="l">
              <a:lnSpc>
                <a:spcPct val="110000"/>
              </a:lnSpc>
            </a:pPr>
            <a:endParaRPr kumimoji="1" lang="zh-CN" altLang="en-US"/>
          </a:p>
        </p:txBody>
      </p:sp>
      <p:sp>
        <p:nvSpPr>
          <p:cNvPr id="7" name="标题 1"/>
          <p:cNvSpPr txBox="1"/>
          <p:nvPr/>
        </p:nvSpPr>
        <p:spPr>
          <a:xfrm>
            <a:off x="660400" y="1352780"/>
            <a:ext cx="3240000" cy="1485250"/>
          </a:xfrm>
          <a:custGeom>
            <a:avLst/>
            <a:gdLst/>
            <a:ahLst/>
            <a:cxnLst/>
            <a:rect l="0" t="0" r="r" b="b"/>
            <a:pathLst>
              <a:path w="21600" h="21600" extrusionOk="0">
                <a:moveTo>
                  <a:pt x="435" y="0"/>
                </a:moveTo>
                <a:lnTo>
                  <a:pt x="21165" y="0"/>
                </a:lnTo>
                <a:cubicBezTo>
                  <a:pt x="21405" y="0"/>
                  <a:pt x="21600" y="387"/>
                  <a:pt x="21600" y="863"/>
                </a:cubicBezTo>
                <a:lnTo>
                  <a:pt x="21600" y="21600"/>
                </a:lnTo>
                <a:lnTo>
                  <a:pt x="0" y="21600"/>
                </a:lnTo>
                <a:lnTo>
                  <a:pt x="0" y="863"/>
                </a:lnTo>
                <a:cubicBezTo>
                  <a:pt x="0" y="387"/>
                  <a:pt x="195" y="0"/>
                  <a:pt x="435" y="0"/>
                </a:cubicBezTo>
                <a:close/>
              </a:path>
            </a:pathLst>
          </a:custGeom>
          <a:solidFill>
            <a:schemeClr val="accent1"/>
          </a:solidFill>
          <a:ln w="25400" cap="flat">
            <a:solidFill>
              <a:schemeClr val="accent1"/>
            </a:solidFill>
            <a:prstDash val="solid"/>
            <a:round/>
          </a:ln>
          <a:effectLst/>
        </p:spPr>
        <p:txBody>
          <a:bodyPr vert="horz" wrap="square" lIns="22860" tIns="22860" rIns="22860" bIns="22860" rtlCol="0" anchor="t"/>
          <a:lstStyle/>
          <a:p>
            <a:pPr algn="l">
              <a:lnSpc>
                <a:spcPct val="110000"/>
              </a:lnSpc>
            </a:pPr>
            <a:endParaRPr kumimoji="1" lang="zh-CN" altLang="en-US"/>
          </a:p>
        </p:txBody>
      </p:sp>
      <p:sp>
        <p:nvSpPr>
          <p:cNvPr id="8" name="标题 1"/>
          <p:cNvSpPr txBox="1"/>
          <p:nvPr/>
        </p:nvSpPr>
        <p:spPr>
          <a:xfrm>
            <a:off x="840400" y="3058647"/>
            <a:ext cx="2880000" cy="493365"/>
          </a:xfrm>
          <a:prstGeom prst="rect">
            <a:avLst/>
          </a:prstGeom>
          <a:noFill/>
          <a:ln>
            <a:noFill/>
          </a:ln>
        </p:spPr>
        <p:txBody>
          <a:bodyPr vert="horz" wrap="square" lIns="0" tIns="0" rIns="0" bIns="0" rtlCol="0" anchor="ctr"/>
          <a:lstStyle/>
          <a:p>
            <a:pPr algn="ctr">
              <a:lnSpc>
                <a:spcPct val="130000"/>
              </a:lnSpc>
            </a:pPr>
            <a:r>
              <a:rPr kumimoji="1" lang="en-US" altLang="zh-CN" sz="1600" dirty="0">
                <a:ln w="12700">
                  <a:noFill/>
                </a:ln>
                <a:solidFill>
                  <a:srgbClr val="262626">
                    <a:alpha val="100000"/>
                  </a:srgbClr>
                </a:solidFill>
                <a:latin typeface="Source Han Sans CN Bold"/>
                <a:ea typeface="Source Han Sans CN Bold"/>
                <a:cs typeface="Source Han Sans CN Bold"/>
              </a:rPr>
              <a:t> </a:t>
            </a:r>
            <a:r>
              <a:rPr kumimoji="1" lang="en-US" altLang="zh-CN" sz="1600" dirty="0" err="1">
                <a:ln w="12700">
                  <a:noFill/>
                </a:ln>
                <a:solidFill>
                  <a:srgbClr val="262626">
                    <a:alpha val="100000"/>
                  </a:srgbClr>
                </a:solidFill>
                <a:latin typeface="Source Han Sans CN Bold"/>
                <a:ea typeface="Source Han Sans CN Bold"/>
                <a:cs typeface="Source Han Sans CN Bold"/>
              </a:rPr>
              <a:t>系统上线</a:t>
            </a:r>
            <a:endParaRPr kumimoji="1" lang="zh-CN" altLang="en-US" dirty="0"/>
          </a:p>
        </p:txBody>
      </p:sp>
      <p:sp>
        <p:nvSpPr>
          <p:cNvPr id="9" name="标题 1"/>
          <p:cNvSpPr txBox="1"/>
          <p:nvPr/>
        </p:nvSpPr>
        <p:spPr>
          <a:xfrm>
            <a:off x="8458900" y="3058647"/>
            <a:ext cx="2880000" cy="493365"/>
          </a:xfrm>
          <a:prstGeom prst="rect">
            <a:avLst/>
          </a:prstGeom>
          <a:noFill/>
          <a:ln>
            <a:noFill/>
          </a:ln>
        </p:spPr>
        <p:txBody>
          <a:bodyPr vert="horz" wrap="square" lIns="0" tIns="0" rIns="0" bIns="0" rtlCol="0" anchor="ctr"/>
          <a:lstStyle/>
          <a:p>
            <a:pPr algn="ctr">
              <a:lnSpc>
                <a:spcPct val="130000"/>
              </a:lnSpc>
            </a:pPr>
            <a:r>
              <a:rPr kumimoji="1" lang="en-US" altLang="zh-CN" sz="1600" dirty="0">
                <a:ln w="12700">
                  <a:noFill/>
                </a:ln>
                <a:solidFill>
                  <a:srgbClr val="262626">
                    <a:alpha val="100000"/>
                  </a:srgbClr>
                </a:solidFill>
                <a:latin typeface="Source Han Sans CN Bold"/>
                <a:ea typeface="Source Han Sans CN Bold"/>
                <a:cs typeface="Source Han Sans CN Bold"/>
              </a:rPr>
              <a:t> </a:t>
            </a:r>
            <a:r>
              <a:rPr kumimoji="1" lang="en-US" altLang="zh-CN" sz="1600" dirty="0" err="1">
                <a:ln w="12700">
                  <a:noFill/>
                </a:ln>
                <a:solidFill>
                  <a:srgbClr val="262626">
                    <a:alpha val="100000"/>
                  </a:srgbClr>
                </a:solidFill>
                <a:latin typeface="Source Han Sans CN Bold"/>
                <a:ea typeface="Source Han Sans CN Bold"/>
                <a:cs typeface="Source Han Sans CN Bold"/>
              </a:rPr>
              <a:t>可视化仪表盘</a:t>
            </a:r>
            <a:endParaRPr kumimoji="1" lang="zh-CN" altLang="en-US" dirty="0"/>
          </a:p>
        </p:txBody>
      </p:sp>
      <p:sp>
        <p:nvSpPr>
          <p:cNvPr id="10" name="标题 1"/>
          <p:cNvSpPr txBox="1"/>
          <p:nvPr/>
        </p:nvSpPr>
        <p:spPr>
          <a:xfrm>
            <a:off x="4649650" y="3058647"/>
            <a:ext cx="2880000" cy="493365"/>
          </a:xfrm>
          <a:prstGeom prst="rect">
            <a:avLst/>
          </a:prstGeom>
          <a:noFill/>
          <a:ln>
            <a:noFill/>
          </a:ln>
        </p:spPr>
        <p:txBody>
          <a:bodyPr vert="horz" wrap="square" lIns="0" tIns="0" rIns="0" bIns="0" rtlCol="0" anchor="ctr"/>
          <a:lstStyle/>
          <a:p>
            <a:pPr algn="ctr">
              <a:lnSpc>
                <a:spcPct val="130000"/>
              </a:lnSpc>
            </a:pPr>
            <a:r>
              <a:rPr kumimoji="1" lang="en-US" altLang="zh-CN" sz="1600" dirty="0">
                <a:ln w="12700">
                  <a:noFill/>
                </a:ln>
                <a:solidFill>
                  <a:srgbClr val="FFFFFF">
                    <a:alpha val="100000"/>
                  </a:srgbClr>
                </a:solidFill>
                <a:latin typeface="Source Han Sans CN Bold"/>
                <a:ea typeface="Source Han Sans CN Bold"/>
                <a:cs typeface="Source Han Sans CN Bold"/>
              </a:rPr>
              <a:t> </a:t>
            </a:r>
            <a:r>
              <a:rPr kumimoji="1" lang="en-US" altLang="zh-CN" sz="1600" dirty="0" err="1">
                <a:ln w="12700">
                  <a:noFill/>
                </a:ln>
                <a:solidFill>
                  <a:srgbClr val="FFFFFF">
                    <a:alpha val="100000"/>
                  </a:srgbClr>
                </a:solidFill>
                <a:latin typeface="Source Han Sans CN Bold"/>
                <a:ea typeface="Source Han Sans CN Bold"/>
                <a:cs typeface="Source Han Sans CN Bold"/>
              </a:rPr>
              <a:t>模型效果</a:t>
            </a:r>
            <a:endParaRPr kumimoji="1" lang="zh-CN" altLang="en-US" dirty="0"/>
          </a:p>
        </p:txBody>
      </p:sp>
      <p:sp>
        <p:nvSpPr>
          <p:cNvPr id="11" name="标题 1"/>
          <p:cNvSpPr txBox="1"/>
          <p:nvPr/>
        </p:nvSpPr>
        <p:spPr>
          <a:xfrm>
            <a:off x="840400" y="3849612"/>
            <a:ext cx="2880000" cy="1915705"/>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系统部署：完成基于机器学习的漏洞修复预测与智能修复建议系统，并成功部署在生产环境中。</a:t>
            </a:r>
            <a:endParaRPr kumimoji="1" lang="zh-CN" altLang="en-US"/>
          </a:p>
        </p:txBody>
      </p:sp>
      <p:sp>
        <p:nvSpPr>
          <p:cNvPr id="12" name="标题 1"/>
          <p:cNvSpPr txBox="1"/>
          <p:nvPr/>
        </p:nvSpPr>
        <p:spPr>
          <a:xfrm>
            <a:off x="8458900" y="3849612"/>
            <a:ext cx="2880000" cy="1915705"/>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实时监控：实现了实时更新的漏洞修复进度监控，帮助开发团队实时了解修复状态。</a:t>
            </a:r>
            <a:endParaRPr kumimoji="1" lang="zh-CN" altLang="en-US"/>
          </a:p>
        </p:txBody>
      </p:sp>
      <p:sp>
        <p:nvSpPr>
          <p:cNvPr id="13" name="标题 1"/>
          <p:cNvSpPr txBox="1"/>
          <p:nvPr/>
        </p:nvSpPr>
        <p:spPr>
          <a:xfrm>
            <a:off x="4649650" y="3849612"/>
            <a:ext cx="2880000" cy="1915705"/>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FFFFFF">
                    <a:alpha val="100000"/>
                  </a:srgbClr>
                </a:solidFill>
                <a:latin typeface="Source Han Sans"/>
                <a:ea typeface="Source Han Sans"/>
                <a:cs typeface="Source Han Sans"/>
              </a:rPr>
              <a:t>预测准确性提升：时序分析模型与机器学习模型分别提高了漏洞修复时间预测的准确性与优先级分类的准确率。</a:t>
            </a:r>
            <a:endParaRPr kumimoji="1" lang="zh-CN" altLang="en-US"/>
          </a:p>
        </p:txBody>
      </p:sp>
      <p:sp>
        <p:nvSpPr>
          <p:cNvPr id="14" name="标题 1"/>
          <p:cNvSpPr txBox="1"/>
          <p:nvPr/>
        </p:nvSpPr>
        <p:spPr>
          <a:xfrm flipV="1">
            <a:off x="2115088" y="3657289"/>
            <a:ext cx="330624" cy="91337"/>
          </a:xfrm>
          <a:prstGeom prst="triangle">
            <a:avLst/>
          </a:prstGeom>
          <a:gradFill>
            <a:gsLst>
              <a:gs pos="0">
                <a:schemeClr val="accent1"/>
              </a:gs>
              <a:gs pos="100000">
                <a:schemeClr val="accent1">
                  <a:alpha val="0"/>
                </a:schemeClr>
              </a:gs>
            </a:gsLst>
            <a:lin ang="5400000" scaled="0"/>
          </a:gradFill>
          <a:ln w="3175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flipV="1">
            <a:off x="9733588" y="3657289"/>
            <a:ext cx="330624" cy="91337"/>
          </a:xfrm>
          <a:prstGeom prst="triangle">
            <a:avLst/>
          </a:prstGeom>
          <a:gradFill>
            <a:gsLst>
              <a:gs pos="0">
                <a:schemeClr val="accent1"/>
              </a:gs>
              <a:gs pos="100000">
                <a:schemeClr val="accent1">
                  <a:alpha val="0"/>
                </a:schemeClr>
              </a:gs>
            </a:gsLst>
            <a:lin ang="5400000" scaled="0"/>
          </a:gradFill>
          <a:ln w="3175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flipV="1">
            <a:off x="5924338" y="3657289"/>
            <a:ext cx="330624" cy="91337"/>
          </a:xfrm>
          <a:prstGeom prst="triangle">
            <a:avLst/>
          </a:prstGeom>
          <a:gradFill>
            <a:gsLst>
              <a:gs pos="0">
                <a:schemeClr val="bg1"/>
              </a:gs>
              <a:gs pos="100000">
                <a:schemeClr val="bg1">
                  <a:alpha val="0"/>
                </a:schemeClr>
              </a:gs>
            </a:gsLst>
            <a:lin ang="5400000" scaled="0"/>
          </a:gradFill>
          <a:ln w="3175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1739759" y="1554764"/>
            <a:ext cx="1081282" cy="1081282"/>
          </a:xfrm>
          <a:prstGeom prst="ellipse">
            <a:avLst/>
          </a:prstGeom>
          <a:solidFill>
            <a:schemeClr val="bg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9358259" y="1554764"/>
            <a:ext cx="1081282" cy="1081282"/>
          </a:xfrm>
          <a:prstGeom prst="ellipse">
            <a:avLst/>
          </a:prstGeom>
          <a:solidFill>
            <a:schemeClr val="bg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5549009" y="1554764"/>
            <a:ext cx="1081282" cy="1081282"/>
          </a:xfrm>
          <a:prstGeom prst="ellipse">
            <a:avLst/>
          </a:prstGeom>
          <a:solidFill>
            <a:schemeClr val="bg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5759063" y="1775483"/>
            <a:ext cx="661174" cy="639843"/>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accent1"/>
          </a:solidFill>
          <a:ln w="3175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9568313" y="1764819"/>
            <a:ext cx="661174" cy="661174"/>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80 h 720001"/>
              <a:gd name="connsiteX5" fmla="*/ 507383 w 720001"/>
              <a:gd name="connsiteY5" fmla="*/ 72694 h 720001"/>
              <a:gd name="connsiteX6" fmla="*/ 457070 w 720001"/>
              <a:gd name="connsiteY6" fmla="*/ 57166 h 720001"/>
              <a:gd name="connsiteX7" fmla="*/ 405022 w 720001"/>
              <a:gd name="connsiteY7" fmla="*/ 0 h 720001"/>
              <a:gd name="connsiteX8" fmla="*/ 720001 w 720001"/>
              <a:gd name="connsiteY8" fmla="*/ 314979 h 720001"/>
              <a:gd name="connsiteX9" fmla="*/ 405022 w 720001"/>
              <a:gd name="connsiteY9" fmla="*/ 314979 h 720001"/>
              <a:gd name="connsiteX10" fmla="*/ 360000 w 720001"/>
              <a:gd name="connsiteY10" fmla="*/ 0 h 720001"/>
              <a:gd name="connsiteX11" fmla="*/ 360000 w 720001"/>
              <a:gd name="connsiteY11" fmla="*/ 360000 h 720001"/>
              <a:gd name="connsiteX12" fmla="*/ 720000 w 720001"/>
              <a:gd name="connsiteY12" fmla="*/ 360000 h 720001"/>
              <a:gd name="connsiteX13" fmla="*/ 360000 w 720001"/>
              <a:gd name="connsiteY13" fmla="*/ 720001 h 720001"/>
              <a:gd name="connsiteX14" fmla="*/ 0 w 720001"/>
              <a:gd name="connsiteY14" fmla="*/ 360000 h 720001"/>
              <a:gd name="connsiteX15" fmla="*/ 360000 w 720001"/>
              <a:gd name="connsiteY15"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80"/>
                </a:cubicBezTo>
                <a:cubicBezTo>
                  <a:pt x="566806" y="104878"/>
                  <a:pt x="538699" y="85967"/>
                  <a:pt x="507383" y="72694"/>
                </a:cubicBezTo>
                <a:cubicBezTo>
                  <a:pt x="491075" y="65755"/>
                  <a:pt x="474246" y="60637"/>
                  <a:pt x="457070" y="57166"/>
                </a:cubicBezTo>
                <a:close/>
                <a:moveTo>
                  <a:pt x="405022" y="0"/>
                </a:moveTo>
                <a:cubicBezTo>
                  <a:pt x="578950" y="0"/>
                  <a:pt x="720001" y="141051"/>
                  <a:pt x="720001" y="314979"/>
                </a:cubicBezTo>
                <a:lnTo>
                  <a:pt x="405022" y="314979"/>
                </a:lnTo>
                <a:close/>
                <a:moveTo>
                  <a:pt x="360000" y="0"/>
                </a:moveTo>
                <a:lnTo>
                  <a:pt x="360000" y="360000"/>
                </a:lnTo>
                <a:lnTo>
                  <a:pt x="720000" y="360000"/>
                </a:lnTo>
                <a:cubicBezTo>
                  <a:pt x="720000" y="558825"/>
                  <a:pt x="558824" y="720001"/>
                  <a:pt x="360000" y="720001"/>
                </a:cubicBezTo>
                <a:cubicBezTo>
                  <a:pt x="161176" y="720001"/>
                  <a:pt x="0" y="558825"/>
                  <a:pt x="0" y="360000"/>
                </a:cubicBezTo>
                <a:cubicBezTo>
                  <a:pt x="0" y="161176"/>
                  <a:pt x="161176" y="0"/>
                  <a:pt x="360000" y="0"/>
                </a:cubicBezTo>
                <a:close/>
              </a:path>
            </a:pathLst>
          </a:custGeom>
          <a:solidFill>
            <a:schemeClr val="accent1"/>
          </a:solidFill>
          <a:ln w="3175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1949813" y="1821964"/>
            <a:ext cx="661174" cy="546884"/>
          </a:xfrm>
          <a:custGeom>
            <a:avLst/>
            <a:gdLst>
              <a:gd name="connsiteX0" fmla="*/ 114387 w 870468"/>
              <a:gd name="connsiteY0" fmla="*/ 394297 h 720000"/>
              <a:gd name="connsiteX1" fmla="*/ 125598 w 870468"/>
              <a:gd name="connsiteY1" fmla="*/ 421319 h 720000"/>
              <a:gd name="connsiteX2" fmla="*/ 153878 w 870468"/>
              <a:gd name="connsiteY2" fmla="*/ 433051 h 720000"/>
              <a:gd name="connsiteX3" fmla="*/ 449972 w 870468"/>
              <a:gd name="connsiteY3" fmla="*/ 433051 h 720000"/>
              <a:gd name="connsiteX4" fmla="*/ 478295 w 870468"/>
              <a:gd name="connsiteY4" fmla="*/ 421319 h 720000"/>
              <a:gd name="connsiteX5" fmla="*/ 489465 w 870468"/>
              <a:gd name="connsiteY5" fmla="*/ 394297 h 720000"/>
              <a:gd name="connsiteX6" fmla="*/ 116266 w 870468"/>
              <a:gd name="connsiteY6" fmla="*/ 68594 h 720000"/>
              <a:gd name="connsiteX7" fmla="*/ 68708 w 870468"/>
              <a:gd name="connsiteY7" fmla="*/ 116152 h 720000"/>
              <a:gd name="connsiteX8" fmla="*/ 68708 w 870468"/>
              <a:gd name="connsiteY8" fmla="*/ 241561 h 720000"/>
              <a:gd name="connsiteX9" fmla="*/ 801875 w 870468"/>
              <a:gd name="connsiteY9" fmla="*/ 241561 h 720000"/>
              <a:gd name="connsiteX10" fmla="*/ 801875 w 870468"/>
              <a:gd name="connsiteY10" fmla="*/ 116152 h 720000"/>
              <a:gd name="connsiteX11" fmla="*/ 754317 w 870468"/>
              <a:gd name="connsiteY11" fmla="*/ 68594 h 720000"/>
              <a:gd name="connsiteX12" fmla="*/ 598821 w 870468"/>
              <a:gd name="connsiteY12" fmla="*/ 68594 h 720000"/>
              <a:gd name="connsiteX13" fmla="*/ 116266 w 870468"/>
              <a:gd name="connsiteY13" fmla="*/ 0 h 720000"/>
              <a:gd name="connsiteX14" fmla="*/ 598821 w 870468"/>
              <a:gd name="connsiteY14" fmla="*/ 0 h 720000"/>
              <a:gd name="connsiteX15" fmla="*/ 754317 w 870468"/>
              <a:gd name="connsiteY15" fmla="*/ 0 h 720000"/>
              <a:gd name="connsiteX16" fmla="*/ 870468 w 870468"/>
              <a:gd name="connsiteY16" fmla="*/ 116152 h 720000"/>
              <a:gd name="connsiteX17" fmla="*/ 870468 w 870468"/>
              <a:gd name="connsiteY17" fmla="*/ 360001 h 720000"/>
              <a:gd name="connsiteX18" fmla="*/ 870468 w 870468"/>
              <a:gd name="connsiteY18" fmla="*/ 603736 h 720000"/>
              <a:gd name="connsiteX19" fmla="*/ 754317 w 870468"/>
              <a:gd name="connsiteY19" fmla="*/ 720000 h 720000"/>
              <a:gd name="connsiteX20" fmla="*/ 598821 w 870468"/>
              <a:gd name="connsiteY20" fmla="*/ 720000 h 720000"/>
              <a:gd name="connsiteX21" fmla="*/ 116266 w 870468"/>
              <a:gd name="connsiteY21" fmla="*/ 720000 h 720000"/>
              <a:gd name="connsiteX22" fmla="*/ 115 w 870468"/>
              <a:gd name="connsiteY22" fmla="*/ 603850 h 720000"/>
              <a:gd name="connsiteX23" fmla="*/ 115 w 870468"/>
              <a:gd name="connsiteY23" fmla="*/ 360279 h 720000"/>
              <a:gd name="connsiteX24" fmla="*/ 0 w 870468"/>
              <a:gd name="connsiteY24" fmla="*/ 360001 h 720000"/>
              <a:gd name="connsiteX25" fmla="*/ 115 w 870468"/>
              <a:gd name="connsiteY25" fmla="*/ 359723 h 720000"/>
              <a:gd name="connsiteX26" fmla="*/ 115 w 870468"/>
              <a:gd name="connsiteY26" fmla="*/ 116152 h 720000"/>
              <a:gd name="connsiteX27" fmla="*/ 116266 w 870468"/>
              <a:gd name="connsiteY27" fmla="*/ 0 h 720000"/>
            </a:gdLst>
            <a:ahLst/>
            <a:cxnLst/>
            <a:rect l="l" t="t" r="r" b="b"/>
            <a:pathLst>
              <a:path w="870468" h="720000">
                <a:moveTo>
                  <a:pt x="114387" y="394297"/>
                </a:moveTo>
                <a:lnTo>
                  <a:pt x="125598" y="421319"/>
                </a:lnTo>
                <a:cubicBezTo>
                  <a:pt x="132843" y="428564"/>
                  <a:pt x="142846" y="433051"/>
                  <a:pt x="153878" y="433051"/>
                </a:cubicBezTo>
                <a:lnTo>
                  <a:pt x="449972" y="433051"/>
                </a:lnTo>
                <a:cubicBezTo>
                  <a:pt x="461061" y="433051"/>
                  <a:pt x="471064" y="428564"/>
                  <a:pt x="478295" y="421319"/>
                </a:cubicBezTo>
                <a:lnTo>
                  <a:pt x="489465" y="394297"/>
                </a:lnTo>
                <a:close/>
                <a:moveTo>
                  <a:pt x="116266" y="68594"/>
                </a:moveTo>
                <a:cubicBezTo>
                  <a:pt x="89972" y="68594"/>
                  <a:pt x="68708" y="89972"/>
                  <a:pt x="68708" y="116152"/>
                </a:cubicBezTo>
                <a:lnTo>
                  <a:pt x="68708" y="241561"/>
                </a:lnTo>
                <a:lnTo>
                  <a:pt x="801875" y="241561"/>
                </a:lnTo>
                <a:lnTo>
                  <a:pt x="801875" y="116152"/>
                </a:lnTo>
                <a:cubicBezTo>
                  <a:pt x="801875" y="89858"/>
                  <a:pt x="780497" y="68594"/>
                  <a:pt x="754317" y="68594"/>
                </a:cubicBezTo>
                <a:lnTo>
                  <a:pt x="598821" y="68594"/>
                </a:lnTo>
                <a:close/>
                <a:moveTo>
                  <a:pt x="116266" y="0"/>
                </a:moveTo>
                <a:lnTo>
                  <a:pt x="598821" y="0"/>
                </a:lnTo>
                <a:lnTo>
                  <a:pt x="754317" y="0"/>
                </a:lnTo>
                <a:cubicBezTo>
                  <a:pt x="818338" y="0"/>
                  <a:pt x="870468" y="52131"/>
                  <a:pt x="870468" y="116152"/>
                </a:cubicBezTo>
                <a:lnTo>
                  <a:pt x="870468" y="360001"/>
                </a:lnTo>
                <a:lnTo>
                  <a:pt x="870468" y="603736"/>
                </a:lnTo>
                <a:cubicBezTo>
                  <a:pt x="870468" y="667870"/>
                  <a:pt x="818338" y="720000"/>
                  <a:pt x="754317" y="720000"/>
                </a:cubicBezTo>
                <a:lnTo>
                  <a:pt x="598821" y="720000"/>
                </a:lnTo>
                <a:lnTo>
                  <a:pt x="116266" y="720000"/>
                </a:lnTo>
                <a:cubicBezTo>
                  <a:pt x="52246" y="720000"/>
                  <a:pt x="115" y="667870"/>
                  <a:pt x="115" y="603850"/>
                </a:cubicBezTo>
                <a:lnTo>
                  <a:pt x="115" y="360279"/>
                </a:lnTo>
                <a:lnTo>
                  <a:pt x="0" y="360001"/>
                </a:lnTo>
                <a:lnTo>
                  <a:pt x="115" y="359723"/>
                </a:lnTo>
                <a:lnTo>
                  <a:pt x="115" y="116152"/>
                </a:lnTo>
                <a:cubicBezTo>
                  <a:pt x="115" y="52131"/>
                  <a:pt x="52246" y="0"/>
                  <a:pt x="116266" y="0"/>
                </a:cubicBezTo>
                <a:close/>
              </a:path>
            </a:pathLst>
          </a:custGeom>
          <a:solidFill>
            <a:schemeClr val="accent1"/>
          </a:solidFill>
          <a:ln w="31750" cap="sq">
            <a:noFill/>
            <a:miter/>
          </a:ln>
        </p:spPr>
        <p:txBody>
          <a:bodyPr vert="horz" wrap="square" lIns="91440" tIns="45720" rIns="91440" bIns="45720" rtlCol="0" anchor="ctr"/>
          <a:lstStyle/>
          <a:p>
            <a:pPr algn="ctr">
              <a:lnSpc>
                <a:spcPct val="110000"/>
              </a:lnSpc>
            </a:pPr>
            <a:endParaRPr kumimoji="1" lang="zh-CN" altLang="en-US"/>
          </a:p>
        </p:txBody>
      </p:sp>
      <p:cxnSp>
        <p:nvCxnSpPr>
          <p:cNvPr id="23" name="标题 1"/>
          <p:cNvCxnSpPr/>
          <p:nvPr/>
        </p:nvCxnSpPr>
        <p:spPr>
          <a:xfrm>
            <a:off x="4786630" y="2838031"/>
            <a:ext cx="2606040" cy="0"/>
          </a:xfrm>
          <a:prstGeom prst="line">
            <a:avLst/>
          </a:prstGeom>
          <a:noFill/>
          <a:ln w="19050" cap="sq">
            <a:solidFill>
              <a:schemeClr val="bg1"/>
            </a:solidFill>
            <a:miter/>
          </a:ln>
        </p:spPr>
      </p:cxnSp>
      <p:sp>
        <p:nvSpPr>
          <p:cNvPr id="24" name="标题 1"/>
          <p:cNvSpPr txBox="1"/>
          <p:nvPr/>
        </p:nvSpPr>
        <p:spPr>
          <a:xfrm>
            <a:off x="305555" y="424640"/>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800323" y="490037"/>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预计成果</a:t>
            </a:r>
            <a:endParaRPr kumimoji="1" lang="zh-CN" altLang="en-US"/>
          </a:p>
        </p:txBody>
      </p:sp>
      <p:sp>
        <p:nvSpPr>
          <p:cNvPr id="26" name="标题 1"/>
          <p:cNvSpPr txBox="1"/>
          <p:nvPr/>
        </p:nvSpPr>
        <p:spPr>
          <a:xfrm flipH="1">
            <a:off x="87715" y="421863"/>
            <a:ext cx="570705" cy="570705"/>
          </a:xfrm>
          <a:prstGeom prst="snip2DiagRect">
            <a:avLst>
              <a:gd name="adj1" fmla="val 0"/>
              <a:gd name="adj2" fmla="val 40820"/>
            </a:avLst>
          </a:prstGeom>
          <a:gradFill>
            <a:gsLst>
              <a:gs pos="0">
                <a:schemeClr val="accent1"/>
              </a:gs>
              <a:gs pos="8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AFBFC">
                <a:alpha val="100000"/>
              </a:srgbClr>
            </a:gs>
            <a:gs pos="50400">
              <a:schemeClr val="bg1"/>
            </a:gs>
            <a:gs pos="96800">
              <a:srgbClr val="FAFBFC">
                <a:alpha val="100000"/>
              </a:srgbClr>
            </a:gs>
          </a:gsLst>
          <a:lin ang="2700000" scaled="0"/>
        </a:gra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4313494" y="1796155"/>
            <a:ext cx="3590200" cy="3590202"/>
          </a:xfrm>
          <a:prstGeom prst="ellipse">
            <a:avLst/>
          </a:prstGeom>
          <a:solidFill>
            <a:schemeClr val="accent1">
              <a:alpha val="17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4693362" y="2176024"/>
            <a:ext cx="2830464" cy="2830465"/>
          </a:xfrm>
          <a:prstGeom prst="ellipse">
            <a:avLst/>
          </a:prstGeom>
          <a:solidFill>
            <a:schemeClr val="accent1">
              <a:alpha val="43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2760000">
            <a:off x="7782629" y="3530056"/>
            <a:ext cx="163200" cy="153587"/>
          </a:xfrm>
          <a:prstGeom prst="ellipse">
            <a:avLst/>
          </a:prstGeom>
          <a:solidFill>
            <a:schemeClr val="accent2"/>
          </a:solidFill>
          <a:ln w="76200" cap="sq">
            <a:noFill/>
            <a:miter/>
          </a:ln>
          <a:effectLst>
            <a:outerShdw blurRad="419100" dist="254000" dir="2400000" sx="90000" sy="90000" algn="tl" rotWithShape="0">
              <a:srgbClr val="CF9363">
                <a:alpha val="40000"/>
              </a:srgb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8731180" y="3415686"/>
            <a:ext cx="3018988" cy="1449268"/>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a:ea typeface="Source Han Sans"/>
                <a:cs typeface="Source Han Sans"/>
              </a:rPr>
              <a:t>AI自动化修复：将进一步结合AI自动化修复技术，实现从漏洞发现到修复建议的全自动化。</a:t>
            </a:r>
            <a:endParaRPr kumimoji="1" lang="zh-CN" altLang="en-US"/>
          </a:p>
        </p:txBody>
      </p:sp>
      <p:sp>
        <p:nvSpPr>
          <p:cNvPr id="7" name="标题 1"/>
          <p:cNvSpPr txBox="1"/>
          <p:nvPr/>
        </p:nvSpPr>
        <p:spPr>
          <a:xfrm>
            <a:off x="8065519" y="3385257"/>
            <a:ext cx="524113" cy="633538"/>
          </a:xfrm>
          <a:prstGeom prst="rect">
            <a:avLst/>
          </a:prstGeom>
          <a:noFill/>
          <a:ln cap="sq">
            <a:noFill/>
          </a:ln>
        </p:spPr>
        <p:txBody>
          <a:bodyPr vert="horz" wrap="square" lIns="0" tIns="0" rIns="0" bIns="0" rtlCol="0" anchor="t"/>
          <a:lstStyle/>
          <a:p>
            <a:pPr algn="l">
              <a:lnSpc>
                <a:spcPct val="120000"/>
              </a:lnSpc>
            </a:pPr>
            <a:r>
              <a:rPr kumimoji="1" lang="en-US" altLang="zh-CN" sz="2800">
                <a:ln w="12700">
                  <a:noFill/>
                </a:ln>
                <a:solidFill>
                  <a:srgbClr val="2C75FF">
                    <a:alpha val="100000"/>
                  </a:srgbClr>
                </a:solidFill>
                <a:latin typeface="OPPOSans H"/>
                <a:ea typeface="OPPOSans H"/>
                <a:cs typeface="OPPOSans H"/>
              </a:rPr>
              <a:t>02</a:t>
            </a:r>
            <a:endParaRPr kumimoji="1" lang="zh-CN" altLang="en-US"/>
          </a:p>
        </p:txBody>
      </p:sp>
      <p:pic>
        <p:nvPicPr>
          <p:cNvPr id="8" name="图片 7"/>
          <p:cNvPicPr>
            <a:picLocks noChangeAspect="1"/>
          </p:cNvPicPr>
          <p:nvPr/>
        </p:nvPicPr>
        <p:blipFill>
          <a:blip r:embed="rId2">
            <a:alphaModFix/>
          </a:blip>
          <a:srcRect l="30842" t="7302" r="19552" b="4186"/>
          <a:stretch>
            <a:fillRect/>
          </a:stretch>
        </p:blipFill>
        <p:spPr>
          <a:xfrm>
            <a:off x="4907732" y="2390395"/>
            <a:ext cx="2401724" cy="2401722"/>
          </a:xfrm>
          <a:custGeom>
            <a:avLst/>
            <a:gdLst/>
            <a:ahLst/>
            <a:cxnLst/>
            <a:rect l="l" t="t" r="r" b="b"/>
            <a:pathLst>
              <a:path w="2401724" h="2401722">
                <a:moveTo>
                  <a:pt x="1200862" y="0"/>
                </a:moveTo>
                <a:cubicBezTo>
                  <a:pt x="1864080" y="0"/>
                  <a:pt x="2401724" y="537644"/>
                  <a:pt x="2401724" y="1200861"/>
                </a:cubicBezTo>
                <a:cubicBezTo>
                  <a:pt x="2401724" y="1864078"/>
                  <a:pt x="1864080" y="2401722"/>
                  <a:pt x="1200862" y="2401722"/>
                </a:cubicBezTo>
                <a:cubicBezTo>
                  <a:pt x="537644" y="2401722"/>
                  <a:pt x="0" y="1864078"/>
                  <a:pt x="0" y="1200861"/>
                </a:cubicBezTo>
                <a:cubicBezTo>
                  <a:pt x="0" y="537644"/>
                  <a:pt x="537644" y="0"/>
                  <a:pt x="1200862" y="0"/>
                </a:cubicBezTo>
                <a:close/>
              </a:path>
            </a:pathLst>
          </a:custGeom>
          <a:noFill/>
          <a:ln>
            <a:noFill/>
          </a:ln>
        </p:spPr>
      </p:pic>
      <p:sp>
        <p:nvSpPr>
          <p:cNvPr id="9" name="标题 1"/>
          <p:cNvSpPr txBox="1"/>
          <p:nvPr/>
        </p:nvSpPr>
        <p:spPr>
          <a:xfrm rot="2760000">
            <a:off x="4249505" y="3521911"/>
            <a:ext cx="163200" cy="163200"/>
          </a:xfrm>
          <a:prstGeom prst="ellipse">
            <a:avLst/>
          </a:prstGeom>
          <a:solidFill>
            <a:schemeClr val="accent1"/>
          </a:solidFill>
          <a:ln w="76200" cap="sq">
            <a:noFill/>
            <a:miter/>
          </a:ln>
          <a:effectLst>
            <a:outerShdw blurRad="419100" dist="254000" dir="2400000" sx="90000" sy="90000" algn="tl" rotWithShape="0">
              <a:srgbClr val="CF9363">
                <a:alpha val="40000"/>
              </a:srgb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515155" y="3415686"/>
            <a:ext cx="3018988" cy="1449268"/>
          </a:xfrm>
          <a:prstGeom prst="rect">
            <a:avLst/>
          </a:prstGeom>
          <a:noFill/>
          <a:ln cap="sq">
            <a:noFill/>
          </a:ln>
        </p:spPr>
        <p:txBody>
          <a:bodyPr vert="horz" wrap="square" lIns="0" tIns="0" rIns="0" bIns="0" rtlCol="0" anchor="t"/>
          <a:lstStyle/>
          <a:p>
            <a:pPr algn="r">
              <a:lnSpc>
                <a:spcPct val="150000"/>
              </a:lnSpc>
            </a:pPr>
            <a:r>
              <a:rPr kumimoji="1" lang="en-US" altLang="zh-CN" sz="1400">
                <a:ln w="12700">
                  <a:noFill/>
                </a:ln>
                <a:solidFill>
                  <a:srgbClr val="000000">
                    <a:alpha val="100000"/>
                  </a:srgbClr>
                </a:solidFill>
                <a:latin typeface="Source Han Sans"/>
                <a:ea typeface="Source Han Sans"/>
                <a:cs typeface="Source Han Sans"/>
              </a:rPr>
              <a:t>支持更多平台：将支持更多开发平台（如GitLab、Bitbucket），扩大系统的应用范围。</a:t>
            </a:r>
            <a:endParaRPr kumimoji="1" lang="zh-CN" altLang="en-US"/>
          </a:p>
        </p:txBody>
      </p:sp>
      <p:sp>
        <p:nvSpPr>
          <p:cNvPr id="11" name="标题 1"/>
          <p:cNvSpPr txBox="1"/>
          <p:nvPr/>
        </p:nvSpPr>
        <p:spPr>
          <a:xfrm>
            <a:off x="3703326" y="3385257"/>
            <a:ext cx="524113" cy="633538"/>
          </a:xfrm>
          <a:prstGeom prst="rect">
            <a:avLst/>
          </a:prstGeom>
          <a:noFill/>
          <a:ln cap="sq">
            <a:noFill/>
          </a:ln>
        </p:spPr>
        <p:txBody>
          <a:bodyPr vert="horz" wrap="square" lIns="0" tIns="0" rIns="0" bIns="0" rtlCol="0" anchor="t"/>
          <a:lstStyle/>
          <a:p>
            <a:pPr algn="l">
              <a:lnSpc>
                <a:spcPct val="120000"/>
              </a:lnSpc>
            </a:pPr>
            <a:r>
              <a:rPr kumimoji="1" lang="en-US" altLang="zh-CN" sz="2800">
                <a:ln w="12700">
                  <a:noFill/>
                </a:ln>
                <a:solidFill>
                  <a:srgbClr val="2C75FF">
                    <a:alpha val="100000"/>
                  </a:srgbClr>
                </a:solidFill>
                <a:latin typeface="OPPOSans H"/>
                <a:ea typeface="OPPOSans H"/>
                <a:cs typeface="OPPOSans H"/>
              </a:rPr>
              <a:t>01</a:t>
            </a:r>
            <a:endParaRPr kumimoji="1" lang="zh-CN" altLang="en-US"/>
          </a:p>
        </p:txBody>
      </p:sp>
      <p:sp>
        <p:nvSpPr>
          <p:cNvPr id="12" name="标题 1"/>
          <p:cNvSpPr txBox="1"/>
          <p:nvPr/>
        </p:nvSpPr>
        <p:spPr>
          <a:xfrm>
            <a:off x="505332" y="2775358"/>
            <a:ext cx="3028811" cy="633538"/>
          </a:xfrm>
          <a:prstGeom prst="rect">
            <a:avLst/>
          </a:prstGeom>
          <a:noFill/>
          <a:ln>
            <a:noFill/>
          </a:ln>
        </p:spPr>
        <p:txBody>
          <a:bodyPr vert="horz" wrap="square" lIns="91440" tIns="45720" rIns="91440" bIns="45720" rtlCol="0" anchor="b"/>
          <a:lstStyle/>
          <a:p>
            <a:pPr algn="r">
              <a:lnSpc>
                <a:spcPct val="120000"/>
              </a:lnSpc>
            </a:pPr>
            <a:r>
              <a:rPr kumimoji="1" lang="en-US" altLang="zh-CN" sz="1600" dirty="0" err="1">
                <a:ln w="12700">
                  <a:noFill/>
                </a:ln>
                <a:solidFill>
                  <a:srgbClr val="2C75FF">
                    <a:alpha val="100000"/>
                  </a:srgbClr>
                </a:solidFill>
                <a:latin typeface="Source Han Sans CN Bold"/>
                <a:ea typeface="Source Han Sans CN Bold"/>
                <a:cs typeface="Source Han Sans CN Bold"/>
              </a:rPr>
              <a:t>系统扩展</a:t>
            </a:r>
            <a:endParaRPr kumimoji="1" lang="zh-CN" altLang="en-US" dirty="0"/>
          </a:p>
        </p:txBody>
      </p:sp>
      <p:sp>
        <p:nvSpPr>
          <p:cNvPr id="13" name="标题 1"/>
          <p:cNvSpPr txBox="1"/>
          <p:nvPr/>
        </p:nvSpPr>
        <p:spPr>
          <a:xfrm>
            <a:off x="8731180" y="2775358"/>
            <a:ext cx="3028811" cy="633538"/>
          </a:xfrm>
          <a:prstGeom prst="rect">
            <a:avLst/>
          </a:prstGeom>
          <a:noFill/>
          <a:ln>
            <a:noFill/>
          </a:ln>
        </p:spPr>
        <p:txBody>
          <a:bodyPr vert="horz" wrap="square" lIns="91440" tIns="45720" rIns="91440" bIns="45720" rtlCol="0" anchor="b"/>
          <a:lstStyle/>
          <a:p>
            <a:pPr algn="l">
              <a:lnSpc>
                <a:spcPct val="120000"/>
              </a:lnSpc>
            </a:pPr>
            <a:r>
              <a:rPr kumimoji="1" lang="en-US" altLang="zh-CN" sz="1600" dirty="0" err="1">
                <a:ln w="12700">
                  <a:noFill/>
                </a:ln>
                <a:solidFill>
                  <a:srgbClr val="2C75FF">
                    <a:alpha val="100000"/>
                  </a:srgbClr>
                </a:solidFill>
                <a:latin typeface="Source Han Sans CN Bold"/>
                <a:ea typeface="Source Han Sans CN Bold"/>
                <a:cs typeface="Source Han Sans CN Bold"/>
              </a:rPr>
              <a:t>自动化修复</a:t>
            </a:r>
            <a:endParaRPr kumimoji="1" lang="zh-CN" altLang="en-US" dirty="0"/>
          </a:p>
        </p:txBody>
      </p:sp>
      <p:sp>
        <p:nvSpPr>
          <p:cNvPr id="14" name="标题 1"/>
          <p:cNvSpPr txBox="1"/>
          <p:nvPr/>
        </p:nvSpPr>
        <p:spPr>
          <a:xfrm>
            <a:off x="305555" y="424640"/>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800323" y="490037"/>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未来展望</a:t>
            </a:r>
            <a:endParaRPr kumimoji="1" lang="zh-CN" altLang="en-US"/>
          </a:p>
        </p:txBody>
      </p:sp>
      <p:sp>
        <p:nvSpPr>
          <p:cNvPr id="16" name="标题 1"/>
          <p:cNvSpPr txBox="1"/>
          <p:nvPr/>
        </p:nvSpPr>
        <p:spPr>
          <a:xfrm flipH="1">
            <a:off x="87715" y="421863"/>
            <a:ext cx="570705" cy="570705"/>
          </a:xfrm>
          <a:prstGeom prst="snip2DiagRect">
            <a:avLst>
              <a:gd name="adj1" fmla="val 0"/>
              <a:gd name="adj2" fmla="val 40820"/>
            </a:avLst>
          </a:prstGeom>
          <a:gradFill>
            <a:gsLst>
              <a:gs pos="0">
                <a:schemeClr val="accent1"/>
              </a:gs>
              <a:gs pos="8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AFBFC">
                <a:alpha val="100000"/>
              </a:srgbClr>
            </a:gs>
            <a:gs pos="50400">
              <a:schemeClr val="bg1"/>
            </a:gs>
            <a:gs pos="96800">
              <a:srgbClr val="FAFBFC">
                <a:alpha val="100000"/>
              </a:srgbClr>
            </a:gs>
          </a:gsLst>
          <a:lin ang="2700000" scaled="0"/>
        </a:gra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blip>
          <a:srcRect/>
          <a:stretch>
            <a:fillRect/>
          </a:stretch>
        </p:blipFill>
        <p:spPr>
          <a:xfrm flipH="1">
            <a:off x="0" y="0"/>
            <a:ext cx="12192000" cy="6858000"/>
          </a:xfrm>
          <a:prstGeom prst="rect">
            <a:avLst/>
          </a:prstGeom>
          <a:noFill/>
          <a:ln>
            <a:noFill/>
          </a:ln>
        </p:spPr>
      </p:pic>
      <p:sp>
        <p:nvSpPr>
          <p:cNvPr id="3" name="标题 1"/>
          <p:cNvSpPr txBox="1"/>
          <p:nvPr/>
        </p:nvSpPr>
        <p:spPr>
          <a:xfrm>
            <a:off x="1143634" y="1038427"/>
            <a:ext cx="9904732" cy="4362765"/>
          </a:xfrm>
          <a:prstGeom prst="roundRect">
            <a:avLst/>
          </a:prstGeom>
          <a:solidFill>
            <a:srgbClr val="FFFFFF">
              <a:alpha val="80000"/>
            </a:srgbClr>
          </a:solidFill>
          <a:ln w="78908" cap="flat">
            <a:noFill/>
            <a:miter/>
          </a:ln>
        </p:spPr>
        <p:txBody>
          <a:bodyPr vert="horz" wrap="square" lIns="91440" tIns="45720" rIns="91440" bIns="45720" rtlCol="0" anchor="ctr"/>
          <a:lstStyle/>
          <a:p>
            <a:pPr algn="l">
              <a:lnSpc>
                <a:spcPct val="110000"/>
              </a:lnSpc>
            </a:pPr>
            <a:endParaRPr kumimoji="1" lang="zh-CN" altLang="en-US"/>
          </a:p>
        </p:txBody>
      </p:sp>
      <p:sp>
        <p:nvSpPr>
          <p:cNvPr id="4" name="标题 1"/>
          <p:cNvSpPr txBox="1"/>
          <p:nvPr/>
        </p:nvSpPr>
        <p:spPr>
          <a:xfrm rot="10800000" flipV="1">
            <a:off x="2822810" y="4631582"/>
            <a:ext cx="6546380" cy="477418"/>
          </a:xfrm>
          <a:prstGeom prst="roundRect">
            <a:avLst>
              <a:gd name="adj" fmla="val 50000"/>
            </a:avLst>
          </a:prstGeom>
          <a:solidFill>
            <a:schemeClr val="accent1"/>
          </a:solidFill>
          <a:ln w="21930" cap="flat">
            <a:noFill/>
            <a:miter/>
          </a:ln>
        </p:spPr>
        <p:txBody>
          <a:bodyPr vert="horz" wrap="square" lIns="91440" tIns="45720" rIns="91440" bIns="45720" rtlCol="0" anchor="ctr"/>
          <a:lstStyle/>
          <a:p>
            <a:pPr algn="ctr">
              <a:lnSpc>
                <a:spcPct val="110000"/>
              </a:lnSpc>
            </a:pPr>
            <a:r>
              <a:rPr kumimoji="1" lang="en-US" altLang="zh-CN" sz="2000">
                <a:ln w="12700">
                  <a:noFill/>
                </a:ln>
                <a:solidFill>
                  <a:srgbClr val="FFFFFF">
                    <a:alpha val="100000"/>
                  </a:srgbClr>
                </a:solidFill>
                <a:latin typeface="OPPOSans R"/>
                <a:ea typeface="OPPOSans R"/>
                <a:cs typeface="OPPOSans R"/>
              </a:rPr>
              <a:t>
</a:t>
            </a:r>
            <a:endParaRPr kumimoji="1" lang="zh-CN" altLang="en-US"/>
          </a:p>
        </p:txBody>
      </p:sp>
      <p:sp>
        <p:nvSpPr>
          <p:cNvPr id="5" name="标题 1"/>
          <p:cNvSpPr txBox="1"/>
          <p:nvPr/>
        </p:nvSpPr>
        <p:spPr>
          <a:xfrm>
            <a:off x="4896667" y="854656"/>
            <a:ext cx="2398666" cy="579822"/>
          </a:xfrm>
          <a:prstGeom prst="roundRect">
            <a:avLst>
              <a:gd name="adj" fmla="val 50000"/>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3535904" y="4687616"/>
            <a:ext cx="5120192" cy="307777"/>
          </a:xfrm>
          <a:prstGeom prst="rect">
            <a:avLst/>
          </a:prstGeom>
          <a:noFill/>
          <a:ln>
            <a:noFill/>
          </a:ln>
        </p:spPr>
        <p:txBody>
          <a:bodyPr vert="horz" wrap="square" lIns="91440" tIns="45720" rIns="91440" bIns="45720" rtlCol="0" anchor="t"/>
          <a:lstStyle/>
          <a:p>
            <a:pPr algn="ctr">
              <a:lnSpc>
                <a:spcPct val="110000"/>
              </a:lnSpc>
            </a:pPr>
            <a:endParaRPr kumimoji="1" lang="zh-CN" altLang="en-US" dirty="0"/>
          </a:p>
        </p:txBody>
      </p:sp>
      <p:sp>
        <p:nvSpPr>
          <p:cNvPr id="8" name="标题 1"/>
          <p:cNvSpPr txBox="1"/>
          <p:nvPr/>
        </p:nvSpPr>
        <p:spPr>
          <a:xfrm>
            <a:off x="2822810" y="2819252"/>
            <a:ext cx="6546380" cy="1698722"/>
          </a:xfrm>
          <a:prstGeom prst="rect">
            <a:avLst/>
          </a:prstGeom>
          <a:noFill/>
          <a:ln w="12700" cap="sq">
            <a:noFill/>
            <a:miter/>
          </a:ln>
        </p:spPr>
        <p:txBody>
          <a:bodyPr vert="horz" wrap="square" lIns="91440" tIns="45720" rIns="91440" bIns="45720" rtlCol="0" anchor="ctr"/>
          <a:lstStyle/>
          <a:p>
            <a:pPr algn="ctr">
              <a:lnSpc>
                <a:spcPct val="130000"/>
              </a:lnSpc>
            </a:pPr>
            <a:r>
              <a:rPr kumimoji="1" lang="en-US" altLang="zh-CN" sz="4500">
                <a:ln w="12700">
                  <a:noFill/>
                </a:ln>
                <a:solidFill>
                  <a:srgbClr val="004EE0">
                    <a:alpha val="100000"/>
                  </a:srgbClr>
                </a:solidFill>
                <a:latin typeface="OPPOSans H"/>
                <a:ea typeface="OPPOSans H"/>
                <a:cs typeface="OPPOSans H"/>
              </a:rPr>
              <a:t>总结与Q&amp;A</a:t>
            </a:r>
            <a:endParaRPr kumimoji="1" lang="zh-CN" altLang="en-US"/>
          </a:p>
        </p:txBody>
      </p:sp>
      <p:pic>
        <p:nvPicPr>
          <p:cNvPr id="9" name="图片 8"/>
          <p:cNvPicPr>
            <a:picLocks noChangeAspect="1"/>
          </p:cNvPicPr>
          <p:nvPr/>
        </p:nvPicPr>
        <p:blipFill>
          <a:blip r:embed="rId2">
            <a:alphaModFix/>
          </a:blip>
          <a:srcRect l="4138" t="70795" r="70968" b="447"/>
          <a:stretch>
            <a:fillRect/>
          </a:stretch>
        </p:blipFill>
        <p:spPr>
          <a:xfrm flipH="1">
            <a:off x="8671652" y="4844753"/>
            <a:ext cx="3052420" cy="2010568"/>
          </a:xfrm>
          <a:custGeom>
            <a:avLst/>
            <a:gdLst>
              <a:gd name="connsiteX0" fmla="*/ 1459149 w 3035030"/>
              <a:gd name="connsiteY0" fmla="*/ 0 h 1964987"/>
              <a:gd name="connsiteX1" fmla="*/ 3035030 w 3035030"/>
              <a:gd name="connsiteY1" fmla="*/ 700391 h 1964987"/>
              <a:gd name="connsiteX2" fmla="*/ 2645923 w 3035030"/>
              <a:gd name="connsiteY2" fmla="*/ 1945532 h 1964987"/>
              <a:gd name="connsiteX3" fmla="*/ 0 w 3035030"/>
              <a:gd name="connsiteY3" fmla="*/ 1964987 h 1964987"/>
              <a:gd name="connsiteX4" fmla="*/ 739302 w 3035030"/>
              <a:gd name="connsiteY4" fmla="*/ 525293 h 1964987"/>
            </a:gdLst>
            <a:ahLst/>
            <a:cxnLst/>
            <a:rect l="l" t="t" r="r" b="b"/>
            <a:pathLst>
              <a:path w="3035030" h="1964987">
                <a:moveTo>
                  <a:pt x="1459149" y="0"/>
                </a:moveTo>
                <a:lnTo>
                  <a:pt x="3035030" y="700391"/>
                </a:lnTo>
                <a:lnTo>
                  <a:pt x="2645923" y="1945532"/>
                </a:lnTo>
                <a:lnTo>
                  <a:pt x="0" y="1964987"/>
                </a:lnTo>
                <a:lnTo>
                  <a:pt x="739302" y="525293"/>
                </a:lnTo>
                <a:close/>
              </a:path>
            </a:pathLst>
          </a:custGeom>
          <a:noFill/>
          <a:ln>
            <a:noFill/>
          </a:ln>
        </p:spPr>
      </p:pic>
      <p:pic>
        <p:nvPicPr>
          <p:cNvPr id="10" name="图片 9"/>
          <p:cNvPicPr>
            <a:picLocks noChangeAspect="1"/>
          </p:cNvPicPr>
          <p:nvPr/>
        </p:nvPicPr>
        <p:blipFill>
          <a:blip r:embed="rId2">
            <a:alphaModFix/>
          </a:blip>
          <a:srcRect l="90000" t="26383" b="38723"/>
          <a:stretch>
            <a:fillRect/>
          </a:stretch>
        </p:blipFill>
        <p:spPr>
          <a:xfrm flipH="1">
            <a:off x="0" y="1354509"/>
            <a:ext cx="1452665" cy="2851239"/>
          </a:xfrm>
          <a:custGeom>
            <a:avLst/>
            <a:gdLst>
              <a:gd name="connsiteX0" fmla="*/ 1196502 w 1219201"/>
              <a:gd name="connsiteY0" fmla="*/ 0 h 2393004"/>
              <a:gd name="connsiteX1" fmla="*/ 1219201 w 1219201"/>
              <a:gd name="connsiteY1" fmla="*/ 1146 h 2393004"/>
              <a:gd name="connsiteX2" fmla="*/ 1219201 w 1219201"/>
              <a:gd name="connsiteY2" fmla="*/ 2391858 h 2393004"/>
              <a:gd name="connsiteX3" fmla="*/ 1196502 w 1219201"/>
              <a:gd name="connsiteY3" fmla="*/ 2393004 h 2393004"/>
              <a:gd name="connsiteX4" fmla="*/ 0 w 1219201"/>
              <a:gd name="connsiteY4" fmla="*/ 1196502 h 2393004"/>
              <a:gd name="connsiteX5" fmla="*/ 1196502 w 1219201"/>
              <a:gd name="connsiteY5" fmla="*/ 0 h 2393004"/>
            </a:gdLst>
            <a:ahLst/>
            <a:cxnLst/>
            <a:rect l="l" t="t" r="r" b="b"/>
            <a:pathLst>
              <a:path w="1219201" h="2393004">
                <a:moveTo>
                  <a:pt x="1196502" y="0"/>
                </a:moveTo>
                <a:lnTo>
                  <a:pt x="1219201" y="1146"/>
                </a:lnTo>
                <a:lnTo>
                  <a:pt x="1219201" y="2391858"/>
                </a:lnTo>
                <a:lnTo>
                  <a:pt x="1196502" y="2393004"/>
                </a:lnTo>
                <a:cubicBezTo>
                  <a:pt x="535692" y="2393004"/>
                  <a:pt x="0" y="1857312"/>
                  <a:pt x="0" y="1196502"/>
                </a:cubicBezTo>
                <a:cubicBezTo>
                  <a:pt x="0" y="535692"/>
                  <a:pt x="535692" y="0"/>
                  <a:pt x="1196502" y="0"/>
                </a:cubicBezTo>
                <a:close/>
              </a:path>
            </a:pathLst>
          </a:custGeom>
          <a:noFill/>
          <a:ln>
            <a:noFill/>
          </a:ln>
        </p:spPr>
      </p:pic>
      <p:sp>
        <p:nvSpPr>
          <p:cNvPr id="11" name="标题 1"/>
          <p:cNvSpPr txBox="1"/>
          <p:nvPr/>
        </p:nvSpPr>
        <p:spPr>
          <a:xfrm flipH="1">
            <a:off x="9374920" y="1280787"/>
            <a:ext cx="1256463" cy="1256463"/>
          </a:xfrm>
          <a:prstGeom prst="ellipse">
            <a:avLst/>
          </a:prstGeom>
          <a:gradFill>
            <a:gsLst>
              <a:gs pos="25000">
                <a:schemeClr val="accent1">
                  <a:lumMod val="60000"/>
                  <a:lumOff val="40000"/>
                </a:schemeClr>
              </a:gs>
              <a:gs pos="50400">
                <a:schemeClr val="accent2"/>
              </a:gs>
              <a:gs pos="87000">
                <a:schemeClr val="accent3"/>
              </a:gs>
              <a:gs pos="94828">
                <a:schemeClr val="bg1"/>
              </a:gs>
            </a:gsLst>
            <a:path path="circle">
              <a:fillToRect l="100000" b="100000"/>
            </a:path>
            <a:tileRect t="-100000" r="-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flipH="1">
            <a:off x="1396251" y="3704354"/>
            <a:ext cx="1256463" cy="1256463"/>
          </a:xfrm>
          <a:prstGeom prst="donut">
            <a:avLst/>
          </a:prstGeom>
          <a:gradFill>
            <a:gsLst>
              <a:gs pos="25000">
                <a:schemeClr val="accent1">
                  <a:lumMod val="60000"/>
                  <a:lumOff val="40000"/>
                </a:schemeClr>
              </a:gs>
              <a:gs pos="50400">
                <a:schemeClr val="accent2"/>
              </a:gs>
              <a:gs pos="87000">
                <a:schemeClr val="accent3"/>
              </a:gs>
              <a:gs pos="94828">
                <a:schemeClr val="bg1"/>
              </a:gs>
            </a:gsLst>
            <a:path path="circle">
              <a:fillToRect l="100000" b="100000"/>
            </a:path>
            <a:tileRect t="-100000" r="-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3039293" y="4847432"/>
            <a:ext cx="696685" cy="4571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3833043" y="4847432"/>
            <a:ext cx="696685" cy="4571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7662272" y="4847432"/>
            <a:ext cx="696685" cy="4571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8456022" y="4847432"/>
            <a:ext cx="696685" cy="4571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flipH="1">
            <a:off x="2479515" y="1506755"/>
            <a:ext cx="1256463" cy="1256463"/>
          </a:xfrm>
          <a:prstGeom prst="rect">
            <a:avLst/>
          </a:prstGeom>
          <a:gradFill>
            <a:gsLst>
              <a:gs pos="25000">
                <a:schemeClr val="accent1">
                  <a:lumMod val="60000"/>
                  <a:lumOff val="40000"/>
                  <a:alpha val="100000"/>
                </a:schemeClr>
              </a:gs>
              <a:gs pos="82000">
                <a:schemeClr val="bg1">
                  <a:alpha val="0"/>
                </a:schemeClr>
              </a:gs>
            </a:gsLst>
            <a:path path="circle">
              <a:fillToRect l="100000" b="100000"/>
            </a:path>
            <a:tileRect t="-100000" r="-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flipV="1">
            <a:off x="9789966" y="3669466"/>
            <a:ext cx="842568" cy="842568"/>
          </a:xfrm>
          <a:prstGeom prst="rect">
            <a:avLst/>
          </a:prstGeom>
          <a:gradFill>
            <a:gsLst>
              <a:gs pos="25000">
                <a:schemeClr val="accent1">
                  <a:lumMod val="60000"/>
                  <a:lumOff val="40000"/>
                </a:schemeClr>
              </a:gs>
              <a:gs pos="100000">
                <a:schemeClr val="bg1">
                  <a:alpha val="0"/>
                </a:schemeClr>
              </a:gs>
            </a:gsLst>
            <a:path path="circle">
              <a:fillToRect l="100000" b="100000"/>
            </a:path>
            <a:tileRect t="-100000" r="-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3988941" y="1632606"/>
            <a:ext cx="3286383" cy="1107996"/>
          </a:xfrm>
          <a:prstGeom prst="rect">
            <a:avLst/>
          </a:prstGeom>
          <a:noFill/>
          <a:ln>
            <a:noFill/>
          </a:ln>
        </p:spPr>
        <p:txBody>
          <a:bodyPr vert="horz" wrap="square" lIns="91440" tIns="45720" rIns="91440" bIns="45720" rtlCol="0" anchor="b"/>
          <a:lstStyle/>
          <a:p>
            <a:pPr algn="ctr">
              <a:lnSpc>
                <a:spcPct val="100000"/>
              </a:lnSpc>
            </a:pPr>
            <a:r>
              <a:rPr kumimoji="1" lang="en-US" altLang="zh-CN" sz="6600">
                <a:ln w="12700">
                  <a:noFill/>
                </a:ln>
                <a:solidFill>
                  <a:srgbClr val="262626">
                    <a:alpha val="100000"/>
                  </a:srgbClr>
                </a:solidFill>
                <a:latin typeface="OPPOSans H"/>
                <a:ea typeface="OPPOSans H"/>
                <a:cs typeface="OPPOSans H"/>
              </a:rPr>
              <a:t>PART. </a:t>
            </a:r>
            <a:endParaRPr kumimoji="1" lang="zh-CN" altLang="en-US"/>
          </a:p>
        </p:txBody>
      </p:sp>
      <p:sp>
        <p:nvSpPr>
          <p:cNvPr id="20" name="标题 1"/>
          <p:cNvSpPr txBox="1"/>
          <p:nvPr/>
        </p:nvSpPr>
        <p:spPr>
          <a:xfrm>
            <a:off x="6582599" y="823686"/>
            <a:ext cx="1620460" cy="1916916"/>
          </a:xfrm>
          <a:prstGeom prst="rect">
            <a:avLst/>
          </a:prstGeom>
          <a:noFill/>
          <a:ln>
            <a:noFill/>
          </a:ln>
        </p:spPr>
        <p:txBody>
          <a:bodyPr vert="horz" wrap="square" lIns="91440" tIns="45720" rIns="91440" bIns="45720" rtlCol="0" anchor="b"/>
          <a:lstStyle/>
          <a:p>
            <a:pPr algn="ctr">
              <a:lnSpc>
                <a:spcPct val="100000"/>
              </a:lnSpc>
            </a:pPr>
            <a:r>
              <a:rPr kumimoji="1" lang="en-US" altLang="zh-CN" sz="6600">
                <a:ln w="12700">
                  <a:noFill/>
                </a:ln>
                <a:solidFill>
                  <a:srgbClr val="262626">
                    <a:alpha val="100000"/>
                  </a:srgbClr>
                </a:solidFill>
                <a:latin typeface="OPPOSans H"/>
                <a:ea typeface="OPPOSans H"/>
                <a:cs typeface="OPPOSans H"/>
              </a:rPr>
              <a:t>07</a:t>
            </a:r>
            <a:endParaRPr kumimoji="1" lang="zh-CN" altLang="en-US"/>
          </a:p>
        </p:txBody>
      </p:sp>
      <p:sp>
        <p:nvSpPr>
          <p:cNvPr id="21" name="文本框 20">
            <a:extLst>
              <a:ext uri="{FF2B5EF4-FFF2-40B4-BE49-F238E27FC236}">
                <a16:creationId xmlns:a16="http://schemas.microsoft.com/office/drawing/2014/main" id="{64BCA383-7F2F-5056-0741-8A821B5ED18B}"/>
              </a:ext>
            </a:extLst>
          </p:cNvPr>
          <p:cNvSpPr txBox="1"/>
          <p:nvPr/>
        </p:nvSpPr>
        <p:spPr>
          <a:xfrm>
            <a:off x="5377354" y="883735"/>
            <a:ext cx="1772991" cy="523220"/>
          </a:xfrm>
          <a:prstGeom prst="rect">
            <a:avLst/>
          </a:prstGeom>
          <a:noFill/>
        </p:spPr>
        <p:txBody>
          <a:bodyPr wrap="square" rtlCol="0">
            <a:spAutoFit/>
          </a:bodyPr>
          <a:lstStyle/>
          <a:p>
            <a:r>
              <a:rPr lang="en-US" altLang="zh-CN" sz="2800" dirty="0">
                <a:solidFill>
                  <a:schemeClr val="bg1"/>
                </a:solidFill>
                <a:latin typeface="Cascadia Mono SemiBold" panose="020B0609020000020004" pitchFamily="49" charset="0"/>
                <a:ea typeface="Cascadia Mono SemiBold" panose="020B0609020000020004" pitchFamily="49" charset="0"/>
                <a:cs typeface="Cascadia Mono SemiBold" panose="020B0609020000020004" pitchFamily="49" charset="0"/>
              </a:rPr>
              <a:t>wisdom</a:t>
            </a:r>
            <a:endParaRPr lang="zh-CN" altLang="en-US" sz="2800" dirty="0">
              <a:solidFill>
                <a:schemeClr val="bg1"/>
              </a:solidFill>
              <a:latin typeface="Cascadia Mono SemiBold" panose="020B0609020000020004" pitchFamily="49" charset="0"/>
              <a:cs typeface="Cascadia Mono SemiBold" panose="020B0609020000020004" pitchFamily="49" charset="0"/>
            </a:endParaRPr>
          </a:p>
        </p:txBody>
      </p:sp>
      <p:sp>
        <p:nvSpPr>
          <p:cNvPr id="22" name="标题 1">
            <a:extLst>
              <a:ext uri="{FF2B5EF4-FFF2-40B4-BE49-F238E27FC236}">
                <a16:creationId xmlns:a16="http://schemas.microsoft.com/office/drawing/2014/main" id="{7DED6791-6CBC-DBD5-6A8F-8917C5D6007D}"/>
              </a:ext>
            </a:extLst>
          </p:cNvPr>
          <p:cNvSpPr txBox="1"/>
          <p:nvPr/>
        </p:nvSpPr>
        <p:spPr>
          <a:xfrm>
            <a:off x="3597060" y="4618929"/>
            <a:ext cx="5120192" cy="307777"/>
          </a:xfrm>
          <a:prstGeom prst="rect">
            <a:avLst/>
          </a:prstGeom>
          <a:noFill/>
          <a:ln>
            <a:noFill/>
          </a:ln>
        </p:spPr>
        <p:txBody>
          <a:bodyPr vert="horz" wrap="square" lIns="91440" tIns="45720" rIns="91440" bIns="45720" rtlCol="0" anchor="t"/>
          <a:lstStyle/>
          <a:p>
            <a:pPr algn="ctr">
              <a:lnSpc>
                <a:spcPct val="110000"/>
              </a:lnSpc>
            </a:pPr>
            <a:r>
              <a:rPr kumimoji="1" lang="en-US" altLang="zh-CN" sz="2400" dirty="0" err="1">
                <a:solidFill>
                  <a:schemeClr val="bg1"/>
                </a:solidFill>
                <a:latin typeface="HONOR Sans CN Medium" panose="06000200000000000000" pitchFamily="2" charset="-122"/>
                <a:ea typeface="HONOR Sans CN Medium" panose="06000200000000000000" pitchFamily="2" charset="-122"/>
              </a:rPr>
              <a:t>OpenRank</a:t>
            </a:r>
            <a:r>
              <a:rPr kumimoji="1" lang="zh-CN" altLang="en-US" sz="2400" dirty="0">
                <a:solidFill>
                  <a:schemeClr val="bg1"/>
                </a:solidFill>
                <a:latin typeface="HONOR Sans CN Medium" panose="06000200000000000000" pitchFamily="2" charset="-122"/>
                <a:ea typeface="HONOR Sans CN Medium" panose="06000200000000000000" pitchFamily="2" charset="-122"/>
              </a:rPr>
              <a:t>杯</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FAFBFC">
                <a:alpha val="100000"/>
              </a:srgbClr>
            </a:gs>
            <a:gs pos="50400">
              <a:schemeClr val="bg1"/>
            </a:gs>
            <a:gs pos="96800">
              <a:srgbClr val="FAFBFC">
                <a:alpha val="100000"/>
              </a:srgbClr>
            </a:gs>
          </a:gsLst>
          <a:lin ang="2700000" scaled="0"/>
        </a:gra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grpSp>
        <p:nvGrpSpPr>
          <p:cNvPr id="3" name="组合 2"/>
          <p:cNvGrpSpPr/>
          <p:nvPr/>
        </p:nvGrpSpPr>
        <p:grpSpPr>
          <a:xfrm>
            <a:off x="-1789008" y="2761964"/>
            <a:ext cx="6674932" cy="4600699"/>
            <a:chOff x="-1789008" y="2761964"/>
            <a:chExt cx="6674932" cy="4600699"/>
          </a:xfrm>
        </p:grpSpPr>
        <p:sp>
          <p:nvSpPr>
            <p:cNvPr id="4" name="标题 1"/>
            <p:cNvSpPr txBox="1"/>
            <p:nvPr/>
          </p:nvSpPr>
          <p:spPr>
            <a:xfrm rot="18889890">
              <a:off x="-2374516" y="4669353"/>
              <a:ext cx="5673922" cy="708779"/>
            </a:xfrm>
            <a:prstGeom prst="roundRect">
              <a:avLst>
                <a:gd name="adj" fmla="val 50000"/>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18889890">
              <a:off x="-1288503" y="4707924"/>
              <a:ext cx="5673922" cy="708779"/>
            </a:xfrm>
            <a:prstGeom prst="roundRect">
              <a:avLst>
                <a:gd name="adj" fmla="val 50000"/>
              </a:avLst>
            </a:prstGeom>
            <a:solidFill>
              <a:schemeClr val="accent2"/>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18889890">
              <a:off x="-202490" y="4746496"/>
              <a:ext cx="5673922" cy="708779"/>
            </a:xfrm>
            <a:prstGeom prst="roundRect">
              <a:avLst>
                <a:gd name="adj" fmla="val 50000"/>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grpSp>
      <p:pic>
        <p:nvPicPr>
          <p:cNvPr id="7" name="图片 6"/>
          <p:cNvPicPr>
            <a:picLocks noChangeAspect="1"/>
          </p:cNvPicPr>
          <p:nvPr/>
        </p:nvPicPr>
        <p:blipFill>
          <a:blip r:embed="rId2">
            <a:alphaModFix/>
          </a:blip>
          <a:srcRect/>
          <a:stretch>
            <a:fillRect/>
          </a:stretch>
        </p:blipFill>
        <p:spPr>
          <a:xfrm>
            <a:off x="1069483" y="1130300"/>
            <a:ext cx="5191187" cy="5172102"/>
          </a:xfrm>
          <a:prstGeom prst="rect">
            <a:avLst/>
          </a:prstGeom>
          <a:noFill/>
          <a:ln>
            <a:noFill/>
          </a:ln>
        </p:spPr>
      </p:pic>
      <p:pic>
        <p:nvPicPr>
          <p:cNvPr id="8" name="图片 7"/>
          <p:cNvPicPr>
            <a:picLocks noChangeAspect="1"/>
          </p:cNvPicPr>
          <p:nvPr/>
        </p:nvPicPr>
        <p:blipFill>
          <a:blip r:embed="rId3">
            <a:alphaModFix/>
          </a:blip>
          <a:srcRect l="10212" r="10212"/>
          <a:stretch>
            <a:fillRect/>
          </a:stretch>
        </p:blipFill>
        <p:spPr>
          <a:xfrm>
            <a:off x="1282874" y="1331866"/>
            <a:ext cx="3875340" cy="3246590"/>
          </a:xfrm>
          <a:custGeom>
            <a:avLst/>
            <a:gdLst/>
            <a:ahLst/>
            <a:cxnLst/>
            <a:rect l="l" t="t" r="r" b="b"/>
            <a:pathLst>
              <a:path w="3875340" h="3246590">
                <a:moveTo>
                  <a:pt x="0" y="0"/>
                </a:moveTo>
                <a:lnTo>
                  <a:pt x="3390035" y="1246910"/>
                </a:lnTo>
                <a:lnTo>
                  <a:pt x="3875340" y="3246590"/>
                </a:lnTo>
                <a:lnTo>
                  <a:pt x="232757" y="2933873"/>
                </a:lnTo>
                <a:lnTo>
                  <a:pt x="0" y="0"/>
                </a:lnTo>
                <a:close/>
              </a:path>
            </a:pathLst>
          </a:custGeom>
          <a:noFill/>
          <a:ln>
            <a:noFill/>
          </a:ln>
        </p:spPr>
      </p:pic>
      <p:sp>
        <p:nvSpPr>
          <p:cNvPr id="9" name="标题 1"/>
          <p:cNvSpPr txBox="1"/>
          <p:nvPr/>
        </p:nvSpPr>
        <p:spPr>
          <a:xfrm>
            <a:off x="6788223" y="1981994"/>
            <a:ext cx="4730677" cy="900616"/>
          </a:xfrm>
          <a:prstGeom prst="rect">
            <a:avLst/>
          </a:prstGeom>
          <a:noFill/>
          <a:ln>
            <a:noFill/>
          </a:ln>
        </p:spPr>
        <p:txBody>
          <a:bodyPr vert="horz" wrap="square" lIns="0" tIns="0" rIns="0" bIns="0" rtlCol="0" anchor="b"/>
          <a:lstStyle/>
          <a:p>
            <a:pPr algn="l">
              <a:lnSpc>
                <a:spcPct val="130000"/>
              </a:lnSpc>
            </a:pPr>
            <a:endParaRPr kumimoji="1" lang="zh-CN" altLang="en-US"/>
          </a:p>
        </p:txBody>
      </p:sp>
      <p:sp>
        <p:nvSpPr>
          <p:cNvPr id="10" name="标题 1"/>
          <p:cNvSpPr txBox="1"/>
          <p:nvPr/>
        </p:nvSpPr>
        <p:spPr>
          <a:xfrm>
            <a:off x="6788223" y="2981747"/>
            <a:ext cx="4730677" cy="2249859"/>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a:ea typeface="Source Han Sans"/>
                <a:cs typeface="Source Han Sans"/>
              </a:rPr>
              <a:t>项目总结：本项目利用时序分析与机器学习优化漏洞修复流程，通过智能化修复建议和实时进度监控，提高了修复效率，减少了开发团队的负担。</a:t>
            </a:r>
            <a:endParaRPr kumimoji="1" lang="zh-CN" altLang="en-US"/>
          </a:p>
        </p:txBody>
      </p:sp>
      <p:sp>
        <p:nvSpPr>
          <p:cNvPr id="11" name="标题 1"/>
          <p:cNvSpPr txBox="1"/>
          <p:nvPr/>
        </p:nvSpPr>
        <p:spPr>
          <a:xfrm>
            <a:off x="5892371" y="2515960"/>
            <a:ext cx="705209" cy="491187"/>
          </a:xfrm>
          <a:prstGeom prst="roundRect">
            <a:avLst>
              <a:gd name="adj" fmla="val 50000"/>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6100985" y="2631010"/>
            <a:ext cx="287981" cy="261087"/>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bg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13" name="标题 1"/>
          <p:cNvSpPr txBox="1"/>
          <p:nvPr/>
        </p:nvSpPr>
        <p:spPr>
          <a:xfrm>
            <a:off x="305555" y="424640"/>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800323" y="490037"/>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总结</a:t>
            </a:r>
            <a:endParaRPr kumimoji="1" lang="zh-CN" altLang="en-US"/>
          </a:p>
        </p:txBody>
      </p:sp>
      <p:sp>
        <p:nvSpPr>
          <p:cNvPr id="15" name="标题 1"/>
          <p:cNvSpPr txBox="1"/>
          <p:nvPr/>
        </p:nvSpPr>
        <p:spPr>
          <a:xfrm flipH="1">
            <a:off x="87715" y="421863"/>
            <a:ext cx="570705" cy="570705"/>
          </a:xfrm>
          <a:prstGeom prst="snip2DiagRect">
            <a:avLst>
              <a:gd name="adj1" fmla="val 0"/>
              <a:gd name="adj2" fmla="val 40820"/>
            </a:avLst>
          </a:prstGeom>
          <a:gradFill>
            <a:gsLst>
              <a:gs pos="0">
                <a:schemeClr val="accent1"/>
              </a:gs>
              <a:gs pos="8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FAFBFC">
                <a:alpha val="100000"/>
              </a:srgbClr>
            </a:gs>
            <a:gs pos="50400">
              <a:schemeClr val="bg1"/>
            </a:gs>
            <a:gs pos="96800">
              <a:srgbClr val="FAFBFC">
                <a:alpha val="100000"/>
              </a:srgbClr>
            </a:gs>
          </a:gsLst>
          <a:lin ang="2700000" scaled="0"/>
        </a:gra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blip>
          <a:srcRect/>
          <a:stretch>
            <a:fillRect/>
          </a:stretch>
        </p:blipFill>
        <p:spPr>
          <a:xfrm>
            <a:off x="0" y="0"/>
            <a:ext cx="12192000" cy="6858000"/>
          </a:xfrm>
          <a:prstGeom prst="rect">
            <a:avLst/>
          </a:prstGeom>
          <a:noFill/>
          <a:ln>
            <a:noFill/>
          </a:ln>
        </p:spPr>
      </p:pic>
      <p:sp>
        <p:nvSpPr>
          <p:cNvPr id="3" name="标题 1"/>
          <p:cNvSpPr txBox="1"/>
          <p:nvPr/>
        </p:nvSpPr>
        <p:spPr>
          <a:xfrm>
            <a:off x="1143634" y="1045814"/>
            <a:ext cx="9904732" cy="4362765"/>
          </a:xfrm>
          <a:prstGeom prst="roundRect">
            <a:avLst>
              <a:gd name="adj" fmla="val 6410"/>
            </a:avLst>
          </a:prstGeom>
          <a:solidFill>
            <a:srgbClr val="FFFFFF">
              <a:alpha val="80000"/>
            </a:srgbClr>
          </a:solidFill>
          <a:ln w="78908" cap="flat">
            <a:noFill/>
            <a:miter/>
          </a:ln>
        </p:spPr>
        <p:txBody>
          <a:bodyPr vert="horz" wrap="square" lIns="91440" tIns="45720" rIns="91440" bIns="45720" rtlCol="0" anchor="ctr"/>
          <a:lstStyle/>
          <a:p>
            <a:pPr algn="l">
              <a:lnSpc>
                <a:spcPct val="110000"/>
              </a:lnSpc>
            </a:pPr>
            <a:endParaRPr kumimoji="1" lang="zh-CN" altLang="en-US"/>
          </a:p>
        </p:txBody>
      </p:sp>
      <p:sp>
        <p:nvSpPr>
          <p:cNvPr id="4" name="标题 1"/>
          <p:cNvSpPr txBox="1"/>
          <p:nvPr/>
        </p:nvSpPr>
        <p:spPr>
          <a:xfrm rot="10800000" flipV="1">
            <a:off x="2862995" y="4621285"/>
            <a:ext cx="6546380" cy="477418"/>
          </a:xfrm>
          <a:prstGeom prst="roundRect">
            <a:avLst>
              <a:gd name="adj" fmla="val 50000"/>
            </a:avLst>
          </a:prstGeom>
          <a:solidFill>
            <a:schemeClr val="accent1"/>
          </a:solidFill>
          <a:ln w="21930" cap="flat">
            <a:noFill/>
            <a:miter/>
          </a:ln>
        </p:spPr>
        <p:txBody>
          <a:bodyPr vert="horz" wrap="square" lIns="91440" tIns="45720" rIns="91440" bIns="45720" rtlCol="0" anchor="ctr"/>
          <a:lstStyle/>
          <a:p>
            <a:pPr algn="ctr">
              <a:lnSpc>
                <a:spcPct val="110000"/>
              </a:lnSpc>
            </a:pPr>
            <a:r>
              <a:rPr kumimoji="1" lang="en-US" altLang="zh-CN" sz="2000">
                <a:ln w="12700">
                  <a:noFill/>
                </a:ln>
                <a:solidFill>
                  <a:srgbClr val="FFFFFF">
                    <a:alpha val="100000"/>
                  </a:srgbClr>
                </a:solidFill>
                <a:latin typeface="OPPOSans R"/>
                <a:ea typeface="OPPOSans R"/>
                <a:cs typeface="OPPOSans R"/>
              </a:rPr>
              <a:t>
</a:t>
            </a:r>
            <a:endParaRPr kumimoji="1" lang="zh-CN" altLang="en-US"/>
          </a:p>
        </p:txBody>
      </p:sp>
      <p:sp>
        <p:nvSpPr>
          <p:cNvPr id="5" name="标题 1"/>
          <p:cNvSpPr txBox="1"/>
          <p:nvPr/>
        </p:nvSpPr>
        <p:spPr>
          <a:xfrm>
            <a:off x="3585462" y="4658754"/>
            <a:ext cx="5120192" cy="307777"/>
          </a:xfrm>
          <a:prstGeom prst="rect">
            <a:avLst/>
          </a:prstGeom>
          <a:noFill/>
          <a:ln>
            <a:noFill/>
          </a:ln>
        </p:spPr>
        <p:txBody>
          <a:bodyPr vert="horz" wrap="square" lIns="91440" tIns="45720" rIns="91440" bIns="45720" rtlCol="0" anchor="t"/>
          <a:lstStyle/>
          <a:p>
            <a:pPr algn="ctr">
              <a:lnSpc>
                <a:spcPct val="110000"/>
              </a:lnSpc>
            </a:pPr>
            <a:endParaRPr kumimoji="1" lang="zh-CN" altLang="en-US" dirty="0"/>
          </a:p>
        </p:txBody>
      </p:sp>
      <p:sp>
        <p:nvSpPr>
          <p:cNvPr id="6" name="标题 1"/>
          <p:cNvSpPr txBox="1"/>
          <p:nvPr/>
        </p:nvSpPr>
        <p:spPr>
          <a:xfrm flipH="1">
            <a:off x="9859432" y="4507645"/>
            <a:ext cx="1256463" cy="1256463"/>
          </a:xfrm>
          <a:prstGeom prst="ellipse">
            <a:avLst/>
          </a:prstGeom>
          <a:gradFill>
            <a:gsLst>
              <a:gs pos="25000">
                <a:schemeClr val="accent1">
                  <a:lumMod val="60000"/>
                  <a:lumOff val="40000"/>
                </a:schemeClr>
              </a:gs>
              <a:gs pos="50400">
                <a:schemeClr val="accent2"/>
              </a:gs>
              <a:gs pos="87000">
                <a:schemeClr val="accent3"/>
              </a:gs>
              <a:gs pos="94828">
                <a:schemeClr val="bg1"/>
              </a:gs>
            </a:gsLst>
            <a:path path="circle">
              <a:fillToRect l="100000" b="100000"/>
            </a:path>
            <a:tileRect t="-100000" r="-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H="1">
            <a:off x="878725" y="738766"/>
            <a:ext cx="1256463" cy="1256463"/>
          </a:xfrm>
          <a:prstGeom prst="donut">
            <a:avLst/>
          </a:prstGeom>
          <a:gradFill>
            <a:gsLst>
              <a:gs pos="25000">
                <a:schemeClr val="accent1">
                  <a:lumMod val="60000"/>
                  <a:lumOff val="40000"/>
                </a:schemeClr>
              </a:gs>
              <a:gs pos="50400">
                <a:schemeClr val="accent2"/>
              </a:gs>
              <a:gs pos="87000">
                <a:schemeClr val="accent3"/>
              </a:gs>
              <a:gs pos="94828">
                <a:schemeClr val="bg1"/>
              </a:gs>
            </a:gsLst>
            <a:path path="circle">
              <a:fillToRect l="100000" b="100000"/>
            </a:path>
            <a:tileRect t="-100000" r="-10000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8" name="图片 7"/>
          <p:cNvPicPr>
            <a:picLocks noChangeAspect="1"/>
          </p:cNvPicPr>
          <p:nvPr/>
        </p:nvPicPr>
        <p:blipFill>
          <a:blip r:embed="rId2">
            <a:alphaModFix/>
          </a:blip>
          <a:srcRect l="4138" t="70795" r="70968" b="447"/>
          <a:stretch>
            <a:fillRect/>
          </a:stretch>
        </p:blipFill>
        <p:spPr>
          <a:xfrm>
            <a:off x="464965" y="4858091"/>
            <a:ext cx="3035030" cy="1964987"/>
          </a:xfrm>
          <a:custGeom>
            <a:avLst/>
            <a:gdLst>
              <a:gd name="connsiteX0" fmla="*/ 1459149 w 3035030"/>
              <a:gd name="connsiteY0" fmla="*/ 0 h 1964987"/>
              <a:gd name="connsiteX1" fmla="*/ 3035030 w 3035030"/>
              <a:gd name="connsiteY1" fmla="*/ 700391 h 1964987"/>
              <a:gd name="connsiteX2" fmla="*/ 2645923 w 3035030"/>
              <a:gd name="connsiteY2" fmla="*/ 1945532 h 1964987"/>
              <a:gd name="connsiteX3" fmla="*/ 0 w 3035030"/>
              <a:gd name="connsiteY3" fmla="*/ 1964987 h 1964987"/>
              <a:gd name="connsiteX4" fmla="*/ 739302 w 3035030"/>
              <a:gd name="connsiteY4" fmla="*/ 525293 h 1964987"/>
            </a:gdLst>
            <a:ahLst/>
            <a:cxnLst/>
            <a:rect l="l" t="t" r="r" b="b"/>
            <a:pathLst>
              <a:path w="3035030" h="1964987">
                <a:moveTo>
                  <a:pt x="1459149" y="0"/>
                </a:moveTo>
                <a:lnTo>
                  <a:pt x="3035030" y="700391"/>
                </a:lnTo>
                <a:lnTo>
                  <a:pt x="2645923" y="1945532"/>
                </a:lnTo>
                <a:lnTo>
                  <a:pt x="0" y="1964987"/>
                </a:lnTo>
                <a:lnTo>
                  <a:pt x="739302" y="525293"/>
                </a:lnTo>
                <a:close/>
              </a:path>
            </a:pathLst>
          </a:custGeom>
          <a:noFill/>
          <a:ln>
            <a:noFill/>
          </a:ln>
        </p:spPr>
      </p:pic>
      <p:sp>
        <p:nvSpPr>
          <p:cNvPr id="9" name="标题 1"/>
          <p:cNvSpPr txBox="1"/>
          <p:nvPr/>
        </p:nvSpPr>
        <p:spPr>
          <a:xfrm>
            <a:off x="4294486" y="5831085"/>
            <a:ext cx="1538755" cy="369332"/>
          </a:xfrm>
          <a:prstGeom prst="roundRect">
            <a:avLst>
              <a:gd name="adj" fmla="val 50000"/>
            </a:avLst>
          </a:prstGeom>
          <a:solidFill>
            <a:schemeClr val="bg1"/>
          </a:solidFill>
          <a:ln w="12700" cap="sq">
            <a:solidFill>
              <a:schemeClr val="accent1">
                <a:lumMod val="75000"/>
                <a:alpha val="100000"/>
              </a:schemeClr>
            </a:solidFill>
          </a:ln>
        </p:spPr>
        <p:txBody>
          <a:bodyPr vert="horz" wrap="square" lIns="91440" tIns="45720" rIns="91440" bIns="45720" rtlCol="0" anchor="ctr"/>
          <a:lstStyle/>
          <a:p>
            <a:pPr algn="r">
              <a:lnSpc>
                <a:spcPct val="110000"/>
              </a:lnSpc>
            </a:pPr>
            <a:endParaRPr kumimoji="1" lang="zh-CN" altLang="en-US"/>
          </a:p>
        </p:txBody>
      </p:sp>
      <p:sp>
        <p:nvSpPr>
          <p:cNvPr id="11" name="标题 1"/>
          <p:cNvSpPr txBox="1"/>
          <p:nvPr/>
        </p:nvSpPr>
        <p:spPr>
          <a:xfrm>
            <a:off x="2802699" y="5831085"/>
            <a:ext cx="1925487" cy="369332"/>
          </a:xfrm>
          <a:prstGeom prst="roundRect">
            <a:avLst>
              <a:gd name="adj" fmla="val 50000"/>
            </a:avLst>
          </a:prstGeom>
          <a:solidFill>
            <a:schemeClr val="accent1"/>
          </a:solidFill>
          <a:ln w="12700" cap="sq">
            <a:solidFill>
              <a:schemeClr val="accent1">
                <a:lumMod val="75000"/>
                <a:alpha val="100000"/>
              </a:schemeClr>
            </a:solidFill>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3917514" y="5808001"/>
            <a:ext cx="1538755" cy="369332"/>
          </a:xfrm>
          <a:prstGeom prst="rect">
            <a:avLst/>
          </a:prstGeom>
          <a:noFill/>
          <a:ln cap="sq">
            <a:noFill/>
          </a:ln>
        </p:spPr>
        <p:txBody>
          <a:bodyPr vert="horz" wrap="square" lIns="91440" tIns="45720" rIns="91440" bIns="45720" rtlCol="0" anchor="ctr"/>
          <a:lstStyle/>
          <a:p>
            <a:pPr algn="r">
              <a:lnSpc>
                <a:spcPct val="110000"/>
              </a:lnSpc>
            </a:pPr>
            <a:r>
              <a:rPr kumimoji="1" lang="zh-CN" altLang="en-US" dirty="0">
                <a:ln w="12700">
                  <a:noFill/>
                </a:ln>
                <a:solidFill>
                  <a:srgbClr val="262626">
                    <a:alpha val="100000"/>
                  </a:srgbClr>
                </a:solidFill>
                <a:latin typeface="OPPOSans R"/>
                <a:ea typeface="OPPOSans R"/>
              </a:rPr>
              <a:t>孙嘉</a:t>
            </a:r>
            <a:endParaRPr kumimoji="1" lang="zh-CN" altLang="en-US" dirty="0"/>
          </a:p>
        </p:txBody>
      </p:sp>
      <p:sp>
        <p:nvSpPr>
          <p:cNvPr id="15" name="标题 1"/>
          <p:cNvSpPr txBox="1"/>
          <p:nvPr/>
        </p:nvSpPr>
        <p:spPr>
          <a:xfrm>
            <a:off x="2803895" y="5826852"/>
            <a:ext cx="1925487" cy="369332"/>
          </a:xfrm>
          <a:prstGeom prst="homePlate">
            <a:avLst/>
          </a:prstGeom>
          <a:noFill/>
          <a:ln cap="sq">
            <a:noFill/>
          </a:ln>
        </p:spPr>
        <p:txBody>
          <a:bodyPr vert="horz" wrap="square" lIns="91440" tIns="45720" rIns="91440" bIns="45720" rtlCol="0" anchor="ctr"/>
          <a:lstStyle/>
          <a:p>
            <a:pPr algn="ctr">
              <a:lnSpc>
                <a:spcPct val="110000"/>
              </a:lnSpc>
            </a:pPr>
            <a:r>
              <a:rPr kumimoji="1" lang="en-US" altLang="zh-CN" sz="1800">
                <a:ln w="12700">
                  <a:noFill/>
                </a:ln>
                <a:solidFill>
                  <a:srgbClr val="FFFFFF">
                    <a:alpha val="100000"/>
                  </a:srgbClr>
                </a:solidFill>
                <a:latin typeface="OPPOSans R"/>
                <a:ea typeface="OPPOSans R"/>
                <a:cs typeface="OPPOSans R"/>
              </a:rPr>
              <a:t>汇报人</a:t>
            </a:r>
            <a:endParaRPr kumimoji="1" lang="zh-CN" altLang="en-US"/>
          </a:p>
        </p:txBody>
      </p:sp>
      <p:pic>
        <p:nvPicPr>
          <p:cNvPr id="17" name="图片 16"/>
          <p:cNvPicPr>
            <a:picLocks noChangeAspect="1"/>
          </p:cNvPicPr>
          <p:nvPr/>
        </p:nvPicPr>
        <p:blipFill>
          <a:blip r:embed="rId2">
            <a:alphaModFix/>
          </a:blip>
          <a:srcRect l="90000" t="26383" b="38723"/>
          <a:stretch>
            <a:fillRect/>
          </a:stretch>
        </p:blipFill>
        <p:spPr>
          <a:xfrm>
            <a:off x="10739336" y="1351110"/>
            <a:ext cx="1452665" cy="2851239"/>
          </a:xfrm>
          <a:custGeom>
            <a:avLst/>
            <a:gdLst>
              <a:gd name="connsiteX0" fmla="*/ 1196502 w 1219201"/>
              <a:gd name="connsiteY0" fmla="*/ 0 h 2393004"/>
              <a:gd name="connsiteX1" fmla="*/ 1219201 w 1219201"/>
              <a:gd name="connsiteY1" fmla="*/ 1146 h 2393004"/>
              <a:gd name="connsiteX2" fmla="*/ 1219201 w 1219201"/>
              <a:gd name="connsiteY2" fmla="*/ 2391858 h 2393004"/>
              <a:gd name="connsiteX3" fmla="*/ 1196502 w 1219201"/>
              <a:gd name="connsiteY3" fmla="*/ 2393004 h 2393004"/>
              <a:gd name="connsiteX4" fmla="*/ 0 w 1219201"/>
              <a:gd name="connsiteY4" fmla="*/ 1196502 h 2393004"/>
              <a:gd name="connsiteX5" fmla="*/ 1196502 w 1219201"/>
              <a:gd name="connsiteY5" fmla="*/ 0 h 2393004"/>
            </a:gdLst>
            <a:ahLst/>
            <a:cxnLst/>
            <a:rect l="l" t="t" r="r" b="b"/>
            <a:pathLst>
              <a:path w="1219201" h="2393004">
                <a:moveTo>
                  <a:pt x="1196502" y="0"/>
                </a:moveTo>
                <a:lnTo>
                  <a:pt x="1219201" y="1146"/>
                </a:lnTo>
                <a:lnTo>
                  <a:pt x="1219201" y="2391858"/>
                </a:lnTo>
                <a:lnTo>
                  <a:pt x="1196502" y="2393004"/>
                </a:lnTo>
                <a:cubicBezTo>
                  <a:pt x="535692" y="2393004"/>
                  <a:pt x="0" y="1857312"/>
                  <a:pt x="0" y="1196502"/>
                </a:cubicBezTo>
                <a:cubicBezTo>
                  <a:pt x="0" y="535692"/>
                  <a:pt x="535692" y="0"/>
                  <a:pt x="1196502" y="0"/>
                </a:cubicBezTo>
                <a:close/>
              </a:path>
            </a:pathLst>
          </a:custGeom>
          <a:noFill/>
          <a:ln>
            <a:noFill/>
          </a:ln>
        </p:spPr>
      </p:pic>
      <p:pic>
        <p:nvPicPr>
          <p:cNvPr id="18" name="图片 17"/>
          <p:cNvPicPr>
            <a:picLocks noChangeAspect="1"/>
          </p:cNvPicPr>
          <p:nvPr/>
        </p:nvPicPr>
        <p:blipFill>
          <a:blip r:embed="rId2">
            <a:alphaModFix/>
          </a:blip>
          <a:srcRect l="4138" t="70795" r="70968" b="447"/>
          <a:stretch>
            <a:fillRect/>
          </a:stretch>
        </p:blipFill>
        <p:spPr>
          <a:xfrm flipH="1" flipV="1">
            <a:off x="6898463" y="0"/>
            <a:ext cx="1324924" cy="857803"/>
          </a:xfrm>
          <a:custGeom>
            <a:avLst/>
            <a:gdLst>
              <a:gd name="connsiteX0" fmla="*/ 1459149 w 3035030"/>
              <a:gd name="connsiteY0" fmla="*/ 0 h 1964987"/>
              <a:gd name="connsiteX1" fmla="*/ 3035030 w 3035030"/>
              <a:gd name="connsiteY1" fmla="*/ 700391 h 1964987"/>
              <a:gd name="connsiteX2" fmla="*/ 2645923 w 3035030"/>
              <a:gd name="connsiteY2" fmla="*/ 1945532 h 1964987"/>
              <a:gd name="connsiteX3" fmla="*/ 0 w 3035030"/>
              <a:gd name="connsiteY3" fmla="*/ 1964987 h 1964987"/>
              <a:gd name="connsiteX4" fmla="*/ 739302 w 3035030"/>
              <a:gd name="connsiteY4" fmla="*/ 525293 h 1964987"/>
            </a:gdLst>
            <a:ahLst/>
            <a:cxnLst/>
            <a:rect l="l" t="t" r="r" b="b"/>
            <a:pathLst>
              <a:path w="3035030" h="1964987">
                <a:moveTo>
                  <a:pt x="1459149" y="0"/>
                </a:moveTo>
                <a:lnTo>
                  <a:pt x="3035030" y="700391"/>
                </a:lnTo>
                <a:lnTo>
                  <a:pt x="2645923" y="1945532"/>
                </a:lnTo>
                <a:lnTo>
                  <a:pt x="0" y="1964987"/>
                </a:lnTo>
                <a:lnTo>
                  <a:pt x="739302" y="525293"/>
                </a:lnTo>
                <a:close/>
              </a:path>
            </a:pathLst>
          </a:custGeom>
          <a:noFill/>
          <a:ln>
            <a:noFill/>
          </a:ln>
        </p:spPr>
      </p:pic>
      <p:sp>
        <p:nvSpPr>
          <p:cNvPr id="19" name="标题 1"/>
          <p:cNvSpPr txBox="1"/>
          <p:nvPr/>
        </p:nvSpPr>
        <p:spPr>
          <a:xfrm>
            <a:off x="3079478" y="4837135"/>
            <a:ext cx="696685" cy="4571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3873228" y="4837135"/>
            <a:ext cx="696685" cy="4571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7702457" y="4837135"/>
            <a:ext cx="696685" cy="4571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8496207" y="4837135"/>
            <a:ext cx="696685" cy="4571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flipH="1">
            <a:off x="1982480" y="1977420"/>
            <a:ext cx="939844" cy="939844"/>
          </a:xfrm>
          <a:prstGeom prst="rect">
            <a:avLst/>
          </a:prstGeom>
          <a:gradFill>
            <a:gsLst>
              <a:gs pos="25000">
                <a:schemeClr val="accent1">
                  <a:lumMod val="60000"/>
                  <a:lumOff val="40000"/>
                </a:schemeClr>
              </a:gs>
              <a:gs pos="100000">
                <a:schemeClr val="bg1">
                  <a:alpha val="0"/>
                </a:schemeClr>
              </a:gs>
            </a:gsLst>
            <a:path path="circle">
              <a:fillToRect l="100000" b="100000"/>
            </a:path>
            <a:tileRect t="-100000" r="-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flipV="1">
            <a:off x="9592925" y="3513289"/>
            <a:ext cx="842568" cy="842568"/>
          </a:xfrm>
          <a:prstGeom prst="rect">
            <a:avLst/>
          </a:prstGeom>
          <a:gradFill>
            <a:gsLst>
              <a:gs pos="25000">
                <a:schemeClr val="accent1">
                  <a:lumMod val="60000"/>
                  <a:lumOff val="40000"/>
                </a:schemeClr>
              </a:gs>
              <a:gs pos="100000">
                <a:schemeClr val="bg1">
                  <a:alpha val="0"/>
                </a:schemeClr>
              </a:gs>
            </a:gsLst>
            <a:path path="circle">
              <a:fillToRect l="100000" b="100000"/>
            </a:path>
            <a:tileRect t="-100000" r="-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4896667" y="854656"/>
            <a:ext cx="2398666" cy="579822"/>
          </a:xfrm>
          <a:prstGeom prst="roundRect">
            <a:avLst>
              <a:gd name="adj" fmla="val 50000"/>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dirty="0"/>
          </a:p>
        </p:txBody>
      </p:sp>
      <p:sp>
        <p:nvSpPr>
          <p:cNvPr id="27" name="标题 1"/>
          <p:cNvSpPr txBox="1"/>
          <p:nvPr/>
        </p:nvSpPr>
        <p:spPr>
          <a:xfrm>
            <a:off x="5456269" y="1622413"/>
            <a:ext cx="1279462" cy="553998"/>
          </a:xfrm>
          <a:prstGeom prst="rect">
            <a:avLst/>
          </a:prstGeom>
          <a:noFill/>
          <a:ln>
            <a:noFill/>
          </a:ln>
        </p:spPr>
        <p:txBody>
          <a:bodyPr vert="horz" wrap="square" lIns="36000" tIns="45720" rIns="36000" bIns="45720" rtlCol="0" anchor="t"/>
          <a:lstStyle/>
          <a:p>
            <a:pPr algn="ctr">
              <a:lnSpc>
                <a:spcPct val="110000"/>
              </a:lnSpc>
            </a:pPr>
            <a:r>
              <a:rPr kumimoji="1" lang="en-US" altLang="zh-CN" sz="3000" dirty="0">
                <a:ln w="12700">
                  <a:noFill/>
                </a:ln>
                <a:solidFill>
                  <a:srgbClr val="2C75FF">
                    <a:alpha val="100000"/>
                  </a:srgbClr>
                </a:solidFill>
                <a:latin typeface="OPPOSans H"/>
                <a:ea typeface="OPPOSans H"/>
                <a:cs typeface="OPPOSans H"/>
              </a:rPr>
              <a:t>2024</a:t>
            </a:r>
            <a:endParaRPr kumimoji="1" lang="zh-CN" altLang="en-US" dirty="0"/>
          </a:p>
        </p:txBody>
      </p:sp>
      <p:sp>
        <p:nvSpPr>
          <p:cNvPr id="28" name="标题 1"/>
          <p:cNvSpPr txBox="1"/>
          <p:nvPr/>
        </p:nvSpPr>
        <p:spPr>
          <a:xfrm>
            <a:off x="1990725" y="2325656"/>
            <a:ext cx="8210550" cy="2028889"/>
          </a:xfrm>
          <a:prstGeom prst="rect">
            <a:avLst/>
          </a:prstGeom>
          <a:noFill/>
          <a:ln>
            <a:noFill/>
          </a:ln>
        </p:spPr>
        <p:txBody>
          <a:bodyPr vert="horz" wrap="square" lIns="36000" tIns="45720" rIns="36000" bIns="45720" rtlCol="0" anchor="ctr"/>
          <a:lstStyle/>
          <a:p>
            <a:pPr algn="ctr">
              <a:lnSpc>
                <a:spcPct val="130000"/>
              </a:lnSpc>
            </a:pPr>
            <a:r>
              <a:rPr kumimoji="1" lang="en-US" altLang="zh-CN" sz="5300">
                <a:ln w="12700">
                  <a:noFill/>
                </a:ln>
                <a:solidFill>
                  <a:srgbClr val="262626">
                    <a:alpha val="100000"/>
                  </a:srgbClr>
                </a:solidFill>
                <a:latin typeface="OPPOSans H"/>
                <a:ea typeface="OPPOSans H"/>
                <a:cs typeface="OPPOSans H"/>
              </a:rPr>
              <a:t>谢谢大家</a:t>
            </a:r>
            <a:endParaRPr kumimoji="1" lang="zh-CN" altLang="en-US"/>
          </a:p>
        </p:txBody>
      </p:sp>
      <p:sp>
        <p:nvSpPr>
          <p:cNvPr id="29" name="文本框 28">
            <a:extLst>
              <a:ext uri="{FF2B5EF4-FFF2-40B4-BE49-F238E27FC236}">
                <a16:creationId xmlns:a16="http://schemas.microsoft.com/office/drawing/2014/main" id="{FEDE0B0E-7843-F04A-05DB-E7066B668AA3}"/>
              </a:ext>
            </a:extLst>
          </p:cNvPr>
          <p:cNvSpPr txBox="1"/>
          <p:nvPr/>
        </p:nvSpPr>
        <p:spPr>
          <a:xfrm>
            <a:off x="5377354" y="883735"/>
            <a:ext cx="1772991" cy="523220"/>
          </a:xfrm>
          <a:prstGeom prst="rect">
            <a:avLst/>
          </a:prstGeom>
          <a:noFill/>
        </p:spPr>
        <p:txBody>
          <a:bodyPr wrap="square" rtlCol="0">
            <a:spAutoFit/>
          </a:bodyPr>
          <a:lstStyle/>
          <a:p>
            <a:r>
              <a:rPr lang="en-US" altLang="zh-CN" sz="2800" dirty="0">
                <a:solidFill>
                  <a:schemeClr val="bg1"/>
                </a:solidFill>
                <a:latin typeface="Cascadia Mono SemiBold" panose="020B0609020000020004" pitchFamily="49" charset="0"/>
                <a:ea typeface="Cascadia Mono SemiBold" panose="020B0609020000020004" pitchFamily="49" charset="0"/>
                <a:cs typeface="Cascadia Mono SemiBold" panose="020B0609020000020004" pitchFamily="49" charset="0"/>
              </a:rPr>
              <a:t>wisdom</a:t>
            </a:r>
            <a:endParaRPr lang="zh-CN" altLang="en-US" sz="2800" dirty="0">
              <a:solidFill>
                <a:schemeClr val="bg1"/>
              </a:solidFill>
              <a:latin typeface="Cascadia Mono SemiBold" panose="020B0609020000020004" pitchFamily="49" charset="0"/>
              <a:cs typeface="Cascadia Mono SemiBold" panose="020B0609020000020004" pitchFamily="49" charset="0"/>
            </a:endParaRPr>
          </a:p>
        </p:txBody>
      </p:sp>
      <p:sp>
        <p:nvSpPr>
          <p:cNvPr id="30" name="标题 1">
            <a:extLst>
              <a:ext uri="{FF2B5EF4-FFF2-40B4-BE49-F238E27FC236}">
                <a16:creationId xmlns:a16="http://schemas.microsoft.com/office/drawing/2014/main" id="{D2672048-A522-56A3-0A19-9C5658037BA6}"/>
              </a:ext>
            </a:extLst>
          </p:cNvPr>
          <p:cNvSpPr txBox="1"/>
          <p:nvPr/>
        </p:nvSpPr>
        <p:spPr>
          <a:xfrm>
            <a:off x="3597060" y="4618929"/>
            <a:ext cx="5120192" cy="307777"/>
          </a:xfrm>
          <a:prstGeom prst="rect">
            <a:avLst/>
          </a:prstGeom>
          <a:noFill/>
          <a:ln>
            <a:noFill/>
          </a:ln>
        </p:spPr>
        <p:txBody>
          <a:bodyPr vert="horz" wrap="square" lIns="91440" tIns="45720" rIns="91440" bIns="45720" rtlCol="0" anchor="t"/>
          <a:lstStyle/>
          <a:p>
            <a:pPr algn="ctr">
              <a:lnSpc>
                <a:spcPct val="110000"/>
              </a:lnSpc>
            </a:pPr>
            <a:r>
              <a:rPr kumimoji="1" lang="en-US" altLang="zh-CN" sz="2400" dirty="0" err="1">
                <a:solidFill>
                  <a:schemeClr val="bg1"/>
                </a:solidFill>
                <a:latin typeface="HONOR Sans CN Medium" panose="06000200000000000000" pitchFamily="2" charset="-122"/>
                <a:ea typeface="HONOR Sans CN Medium" panose="06000200000000000000" pitchFamily="2" charset="-122"/>
              </a:rPr>
              <a:t>OpenRank</a:t>
            </a:r>
            <a:r>
              <a:rPr kumimoji="1" lang="zh-CN" altLang="en-US" sz="2400" dirty="0">
                <a:solidFill>
                  <a:schemeClr val="bg1"/>
                </a:solidFill>
                <a:latin typeface="HONOR Sans CN Medium" panose="06000200000000000000" pitchFamily="2" charset="-122"/>
                <a:ea typeface="HONOR Sans CN Medium" panose="06000200000000000000" pitchFamily="2" charset="-122"/>
              </a:rPr>
              <a:t>杯</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AFBFC">
                <a:alpha val="100000"/>
              </a:srgbClr>
            </a:gs>
            <a:gs pos="50400">
              <a:schemeClr val="bg1"/>
            </a:gs>
            <a:gs pos="96800">
              <a:srgbClr val="FAFBFC">
                <a:alpha val="100000"/>
              </a:srgbClr>
            </a:gs>
          </a:gsLst>
          <a:lin ang="2700000" scaled="0"/>
        </a:gra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blip>
          <a:srcRect/>
          <a:stretch>
            <a:fillRect/>
          </a:stretch>
        </p:blipFill>
        <p:spPr>
          <a:xfrm flipH="1">
            <a:off x="0" y="0"/>
            <a:ext cx="12192000" cy="6858000"/>
          </a:xfrm>
          <a:prstGeom prst="rect">
            <a:avLst/>
          </a:prstGeom>
          <a:noFill/>
          <a:ln>
            <a:noFill/>
          </a:ln>
        </p:spPr>
      </p:pic>
      <p:sp>
        <p:nvSpPr>
          <p:cNvPr id="3" name="标题 1"/>
          <p:cNvSpPr txBox="1"/>
          <p:nvPr/>
        </p:nvSpPr>
        <p:spPr>
          <a:xfrm>
            <a:off x="1143634" y="1038427"/>
            <a:ext cx="9904732" cy="4362765"/>
          </a:xfrm>
          <a:prstGeom prst="roundRect">
            <a:avLst/>
          </a:prstGeom>
          <a:solidFill>
            <a:srgbClr val="FFFFFF">
              <a:alpha val="80000"/>
            </a:srgbClr>
          </a:solidFill>
          <a:ln w="78908" cap="flat">
            <a:noFill/>
            <a:miter/>
          </a:ln>
        </p:spPr>
        <p:txBody>
          <a:bodyPr vert="horz" wrap="square" lIns="91440" tIns="45720" rIns="91440" bIns="45720" rtlCol="0" anchor="ctr"/>
          <a:lstStyle/>
          <a:p>
            <a:pPr algn="l">
              <a:lnSpc>
                <a:spcPct val="110000"/>
              </a:lnSpc>
            </a:pPr>
            <a:endParaRPr kumimoji="1" lang="zh-CN" altLang="en-US"/>
          </a:p>
        </p:txBody>
      </p:sp>
      <p:sp>
        <p:nvSpPr>
          <p:cNvPr id="4" name="标题 1"/>
          <p:cNvSpPr txBox="1"/>
          <p:nvPr/>
        </p:nvSpPr>
        <p:spPr>
          <a:xfrm rot="10800000" flipV="1">
            <a:off x="2822810" y="4631582"/>
            <a:ext cx="6546380" cy="477418"/>
          </a:xfrm>
          <a:prstGeom prst="roundRect">
            <a:avLst>
              <a:gd name="adj" fmla="val 50000"/>
            </a:avLst>
          </a:prstGeom>
          <a:solidFill>
            <a:schemeClr val="accent1"/>
          </a:solidFill>
          <a:ln w="21930" cap="flat">
            <a:noFill/>
            <a:miter/>
          </a:ln>
        </p:spPr>
        <p:txBody>
          <a:bodyPr vert="horz" wrap="square" lIns="91440" tIns="45720" rIns="91440" bIns="45720" rtlCol="0" anchor="ctr"/>
          <a:lstStyle/>
          <a:p>
            <a:pPr algn="ctr">
              <a:lnSpc>
                <a:spcPct val="110000"/>
              </a:lnSpc>
            </a:pPr>
            <a:r>
              <a:rPr kumimoji="1" lang="en-US" altLang="zh-CN" sz="2000">
                <a:ln w="12700">
                  <a:noFill/>
                </a:ln>
                <a:solidFill>
                  <a:srgbClr val="FFFFFF">
                    <a:alpha val="100000"/>
                  </a:srgbClr>
                </a:solidFill>
                <a:latin typeface="OPPOSans R"/>
                <a:ea typeface="OPPOSans R"/>
                <a:cs typeface="OPPOSans R"/>
              </a:rPr>
              <a:t>
</a:t>
            </a:r>
            <a:endParaRPr kumimoji="1" lang="zh-CN" altLang="en-US"/>
          </a:p>
        </p:txBody>
      </p:sp>
      <p:sp>
        <p:nvSpPr>
          <p:cNvPr id="5" name="标题 1"/>
          <p:cNvSpPr txBox="1"/>
          <p:nvPr/>
        </p:nvSpPr>
        <p:spPr>
          <a:xfrm>
            <a:off x="4896667" y="854656"/>
            <a:ext cx="2398666" cy="579822"/>
          </a:xfrm>
          <a:prstGeom prst="roundRect">
            <a:avLst>
              <a:gd name="adj" fmla="val 50000"/>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3535904" y="4687616"/>
            <a:ext cx="5120192" cy="307777"/>
          </a:xfrm>
          <a:prstGeom prst="rect">
            <a:avLst/>
          </a:prstGeom>
          <a:noFill/>
          <a:ln>
            <a:noFill/>
          </a:ln>
        </p:spPr>
        <p:txBody>
          <a:bodyPr vert="horz" wrap="square" lIns="91440" tIns="45720" rIns="91440" bIns="45720" rtlCol="0" anchor="t"/>
          <a:lstStyle/>
          <a:p>
            <a:pPr algn="ctr">
              <a:lnSpc>
                <a:spcPct val="110000"/>
              </a:lnSpc>
            </a:pPr>
            <a:endParaRPr kumimoji="1" lang="zh-CN" altLang="en-US" dirty="0"/>
          </a:p>
        </p:txBody>
      </p:sp>
      <p:sp>
        <p:nvSpPr>
          <p:cNvPr id="8" name="标题 1"/>
          <p:cNvSpPr txBox="1"/>
          <p:nvPr/>
        </p:nvSpPr>
        <p:spPr>
          <a:xfrm>
            <a:off x="2822810" y="2819252"/>
            <a:ext cx="6546380" cy="1698722"/>
          </a:xfrm>
          <a:prstGeom prst="rect">
            <a:avLst/>
          </a:prstGeom>
          <a:noFill/>
          <a:ln w="12700" cap="sq">
            <a:noFill/>
            <a:miter/>
          </a:ln>
        </p:spPr>
        <p:txBody>
          <a:bodyPr vert="horz" wrap="square" lIns="91440" tIns="45720" rIns="91440" bIns="45720" rtlCol="0" anchor="ctr"/>
          <a:lstStyle/>
          <a:p>
            <a:pPr algn="ctr">
              <a:lnSpc>
                <a:spcPct val="130000"/>
              </a:lnSpc>
            </a:pPr>
            <a:r>
              <a:rPr kumimoji="1" lang="en-US" altLang="zh-CN" sz="4500">
                <a:ln w="12700">
                  <a:noFill/>
                </a:ln>
                <a:solidFill>
                  <a:srgbClr val="004EE0">
                    <a:alpha val="100000"/>
                  </a:srgbClr>
                </a:solidFill>
                <a:latin typeface="OPPOSans H"/>
                <a:ea typeface="OPPOSans H"/>
                <a:cs typeface="OPPOSans H"/>
              </a:rPr>
              <a:t>项目背景与目标</a:t>
            </a:r>
            <a:endParaRPr kumimoji="1" lang="zh-CN" altLang="en-US"/>
          </a:p>
        </p:txBody>
      </p:sp>
      <p:pic>
        <p:nvPicPr>
          <p:cNvPr id="9" name="图片 8"/>
          <p:cNvPicPr>
            <a:picLocks noChangeAspect="1"/>
          </p:cNvPicPr>
          <p:nvPr/>
        </p:nvPicPr>
        <p:blipFill>
          <a:blip r:embed="rId2">
            <a:alphaModFix/>
          </a:blip>
          <a:srcRect l="4138" t="70795" r="70968" b="447"/>
          <a:stretch>
            <a:fillRect/>
          </a:stretch>
        </p:blipFill>
        <p:spPr>
          <a:xfrm flipH="1">
            <a:off x="8671652" y="4844753"/>
            <a:ext cx="3052420" cy="2010568"/>
          </a:xfrm>
          <a:custGeom>
            <a:avLst/>
            <a:gdLst>
              <a:gd name="connsiteX0" fmla="*/ 1459149 w 3035030"/>
              <a:gd name="connsiteY0" fmla="*/ 0 h 1964987"/>
              <a:gd name="connsiteX1" fmla="*/ 3035030 w 3035030"/>
              <a:gd name="connsiteY1" fmla="*/ 700391 h 1964987"/>
              <a:gd name="connsiteX2" fmla="*/ 2645923 w 3035030"/>
              <a:gd name="connsiteY2" fmla="*/ 1945532 h 1964987"/>
              <a:gd name="connsiteX3" fmla="*/ 0 w 3035030"/>
              <a:gd name="connsiteY3" fmla="*/ 1964987 h 1964987"/>
              <a:gd name="connsiteX4" fmla="*/ 739302 w 3035030"/>
              <a:gd name="connsiteY4" fmla="*/ 525293 h 1964987"/>
            </a:gdLst>
            <a:ahLst/>
            <a:cxnLst/>
            <a:rect l="l" t="t" r="r" b="b"/>
            <a:pathLst>
              <a:path w="3035030" h="1964987">
                <a:moveTo>
                  <a:pt x="1459149" y="0"/>
                </a:moveTo>
                <a:lnTo>
                  <a:pt x="3035030" y="700391"/>
                </a:lnTo>
                <a:lnTo>
                  <a:pt x="2645923" y="1945532"/>
                </a:lnTo>
                <a:lnTo>
                  <a:pt x="0" y="1964987"/>
                </a:lnTo>
                <a:lnTo>
                  <a:pt x="739302" y="525293"/>
                </a:lnTo>
                <a:close/>
              </a:path>
            </a:pathLst>
          </a:custGeom>
          <a:noFill/>
          <a:ln>
            <a:noFill/>
          </a:ln>
        </p:spPr>
      </p:pic>
      <p:pic>
        <p:nvPicPr>
          <p:cNvPr id="10" name="图片 9"/>
          <p:cNvPicPr>
            <a:picLocks noChangeAspect="1"/>
          </p:cNvPicPr>
          <p:nvPr/>
        </p:nvPicPr>
        <p:blipFill>
          <a:blip r:embed="rId2">
            <a:alphaModFix/>
          </a:blip>
          <a:srcRect l="90000" t="26383" b="38723"/>
          <a:stretch>
            <a:fillRect/>
          </a:stretch>
        </p:blipFill>
        <p:spPr>
          <a:xfrm flipH="1">
            <a:off x="0" y="1354509"/>
            <a:ext cx="1452665" cy="2851239"/>
          </a:xfrm>
          <a:custGeom>
            <a:avLst/>
            <a:gdLst>
              <a:gd name="connsiteX0" fmla="*/ 1196502 w 1219201"/>
              <a:gd name="connsiteY0" fmla="*/ 0 h 2393004"/>
              <a:gd name="connsiteX1" fmla="*/ 1219201 w 1219201"/>
              <a:gd name="connsiteY1" fmla="*/ 1146 h 2393004"/>
              <a:gd name="connsiteX2" fmla="*/ 1219201 w 1219201"/>
              <a:gd name="connsiteY2" fmla="*/ 2391858 h 2393004"/>
              <a:gd name="connsiteX3" fmla="*/ 1196502 w 1219201"/>
              <a:gd name="connsiteY3" fmla="*/ 2393004 h 2393004"/>
              <a:gd name="connsiteX4" fmla="*/ 0 w 1219201"/>
              <a:gd name="connsiteY4" fmla="*/ 1196502 h 2393004"/>
              <a:gd name="connsiteX5" fmla="*/ 1196502 w 1219201"/>
              <a:gd name="connsiteY5" fmla="*/ 0 h 2393004"/>
            </a:gdLst>
            <a:ahLst/>
            <a:cxnLst/>
            <a:rect l="l" t="t" r="r" b="b"/>
            <a:pathLst>
              <a:path w="1219201" h="2393004">
                <a:moveTo>
                  <a:pt x="1196502" y="0"/>
                </a:moveTo>
                <a:lnTo>
                  <a:pt x="1219201" y="1146"/>
                </a:lnTo>
                <a:lnTo>
                  <a:pt x="1219201" y="2391858"/>
                </a:lnTo>
                <a:lnTo>
                  <a:pt x="1196502" y="2393004"/>
                </a:lnTo>
                <a:cubicBezTo>
                  <a:pt x="535692" y="2393004"/>
                  <a:pt x="0" y="1857312"/>
                  <a:pt x="0" y="1196502"/>
                </a:cubicBezTo>
                <a:cubicBezTo>
                  <a:pt x="0" y="535692"/>
                  <a:pt x="535692" y="0"/>
                  <a:pt x="1196502" y="0"/>
                </a:cubicBezTo>
                <a:close/>
              </a:path>
            </a:pathLst>
          </a:custGeom>
          <a:noFill/>
          <a:ln>
            <a:noFill/>
          </a:ln>
        </p:spPr>
      </p:pic>
      <p:sp>
        <p:nvSpPr>
          <p:cNvPr id="11" name="标题 1"/>
          <p:cNvSpPr txBox="1"/>
          <p:nvPr/>
        </p:nvSpPr>
        <p:spPr>
          <a:xfrm flipH="1">
            <a:off x="9374920" y="1280787"/>
            <a:ext cx="1256463" cy="1256463"/>
          </a:xfrm>
          <a:prstGeom prst="ellipse">
            <a:avLst/>
          </a:prstGeom>
          <a:gradFill>
            <a:gsLst>
              <a:gs pos="25000">
                <a:schemeClr val="accent1">
                  <a:lumMod val="60000"/>
                  <a:lumOff val="40000"/>
                </a:schemeClr>
              </a:gs>
              <a:gs pos="50400">
                <a:schemeClr val="accent2"/>
              </a:gs>
              <a:gs pos="87000">
                <a:schemeClr val="accent3"/>
              </a:gs>
              <a:gs pos="94828">
                <a:schemeClr val="bg1"/>
              </a:gs>
            </a:gsLst>
            <a:path path="circle">
              <a:fillToRect l="100000" b="100000"/>
            </a:path>
            <a:tileRect t="-100000" r="-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flipH="1">
            <a:off x="1396251" y="3704354"/>
            <a:ext cx="1256463" cy="1256463"/>
          </a:xfrm>
          <a:prstGeom prst="donut">
            <a:avLst/>
          </a:prstGeom>
          <a:gradFill>
            <a:gsLst>
              <a:gs pos="25000">
                <a:schemeClr val="accent1">
                  <a:lumMod val="60000"/>
                  <a:lumOff val="40000"/>
                </a:schemeClr>
              </a:gs>
              <a:gs pos="50400">
                <a:schemeClr val="accent2"/>
              </a:gs>
              <a:gs pos="87000">
                <a:schemeClr val="accent3"/>
              </a:gs>
              <a:gs pos="94828">
                <a:schemeClr val="bg1"/>
              </a:gs>
            </a:gsLst>
            <a:path path="circle">
              <a:fillToRect l="100000" b="100000"/>
            </a:path>
            <a:tileRect t="-100000" r="-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3039293" y="4847432"/>
            <a:ext cx="696685" cy="4571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3833043" y="4847432"/>
            <a:ext cx="696685" cy="4571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7662272" y="4847432"/>
            <a:ext cx="696685" cy="4571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8456022" y="4847432"/>
            <a:ext cx="696685" cy="4571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flipH="1">
            <a:off x="2479515" y="1506755"/>
            <a:ext cx="1256463" cy="1256463"/>
          </a:xfrm>
          <a:prstGeom prst="rect">
            <a:avLst/>
          </a:prstGeom>
          <a:gradFill>
            <a:gsLst>
              <a:gs pos="25000">
                <a:schemeClr val="accent1">
                  <a:lumMod val="60000"/>
                  <a:lumOff val="40000"/>
                  <a:alpha val="100000"/>
                </a:schemeClr>
              </a:gs>
              <a:gs pos="82000">
                <a:schemeClr val="bg1">
                  <a:alpha val="0"/>
                </a:schemeClr>
              </a:gs>
            </a:gsLst>
            <a:path path="circle">
              <a:fillToRect l="100000" b="100000"/>
            </a:path>
            <a:tileRect t="-100000" r="-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flipV="1">
            <a:off x="9789966" y="3669466"/>
            <a:ext cx="842568" cy="842568"/>
          </a:xfrm>
          <a:prstGeom prst="rect">
            <a:avLst/>
          </a:prstGeom>
          <a:gradFill>
            <a:gsLst>
              <a:gs pos="25000">
                <a:schemeClr val="accent1">
                  <a:lumMod val="60000"/>
                  <a:lumOff val="40000"/>
                </a:schemeClr>
              </a:gs>
              <a:gs pos="100000">
                <a:schemeClr val="bg1">
                  <a:alpha val="0"/>
                </a:schemeClr>
              </a:gs>
            </a:gsLst>
            <a:path path="circle">
              <a:fillToRect l="100000" b="100000"/>
            </a:path>
            <a:tileRect t="-100000" r="-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3988941" y="1632606"/>
            <a:ext cx="3286383" cy="1107996"/>
          </a:xfrm>
          <a:prstGeom prst="rect">
            <a:avLst/>
          </a:prstGeom>
          <a:noFill/>
          <a:ln>
            <a:noFill/>
          </a:ln>
        </p:spPr>
        <p:txBody>
          <a:bodyPr vert="horz" wrap="square" lIns="91440" tIns="45720" rIns="91440" bIns="45720" rtlCol="0" anchor="b"/>
          <a:lstStyle/>
          <a:p>
            <a:pPr algn="ctr">
              <a:lnSpc>
                <a:spcPct val="100000"/>
              </a:lnSpc>
            </a:pPr>
            <a:r>
              <a:rPr kumimoji="1" lang="en-US" altLang="zh-CN" sz="6600">
                <a:ln w="12700">
                  <a:noFill/>
                </a:ln>
                <a:solidFill>
                  <a:srgbClr val="262626">
                    <a:alpha val="100000"/>
                  </a:srgbClr>
                </a:solidFill>
                <a:latin typeface="OPPOSans H"/>
                <a:ea typeface="OPPOSans H"/>
                <a:cs typeface="OPPOSans H"/>
              </a:rPr>
              <a:t>PART. </a:t>
            </a:r>
            <a:endParaRPr kumimoji="1" lang="zh-CN" altLang="en-US"/>
          </a:p>
        </p:txBody>
      </p:sp>
      <p:sp>
        <p:nvSpPr>
          <p:cNvPr id="20" name="标题 1"/>
          <p:cNvSpPr txBox="1"/>
          <p:nvPr/>
        </p:nvSpPr>
        <p:spPr>
          <a:xfrm>
            <a:off x="6582599" y="823686"/>
            <a:ext cx="1620460" cy="1916916"/>
          </a:xfrm>
          <a:prstGeom prst="rect">
            <a:avLst/>
          </a:prstGeom>
          <a:noFill/>
          <a:ln>
            <a:noFill/>
          </a:ln>
        </p:spPr>
        <p:txBody>
          <a:bodyPr vert="horz" wrap="square" lIns="91440" tIns="45720" rIns="91440" bIns="45720" rtlCol="0" anchor="b"/>
          <a:lstStyle/>
          <a:p>
            <a:pPr algn="ctr">
              <a:lnSpc>
                <a:spcPct val="100000"/>
              </a:lnSpc>
            </a:pPr>
            <a:r>
              <a:rPr kumimoji="1" lang="en-US" altLang="zh-CN" sz="6600">
                <a:ln w="12700">
                  <a:noFill/>
                </a:ln>
                <a:solidFill>
                  <a:srgbClr val="262626">
                    <a:alpha val="100000"/>
                  </a:srgbClr>
                </a:solidFill>
                <a:latin typeface="OPPOSans H"/>
                <a:ea typeface="OPPOSans H"/>
                <a:cs typeface="OPPOSans H"/>
              </a:rPr>
              <a:t>01</a:t>
            </a:r>
            <a:endParaRPr kumimoji="1" lang="zh-CN" altLang="en-US"/>
          </a:p>
        </p:txBody>
      </p:sp>
      <p:sp>
        <p:nvSpPr>
          <p:cNvPr id="21" name="文本框 20">
            <a:extLst>
              <a:ext uri="{FF2B5EF4-FFF2-40B4-BE49-F238E27FC236}">
                <a16:creationId xmlns:a16="http://schemas.microsoft.com/office/drawing/2014/main" id="{48AE5FAB-FF0D-D830-DF1F-9BFA15D7973A}"/>
              </a:ext>
            </a:extLst>
          </p:cNvPr>
          <p:cNvSpPr txBox="1"/>
          <p:nvPr/>
        </p:nvSpPr>
        <p:spPr>
          <a:xfrm>
            <a:off x="5377354" y="883735"/>
            <a:ext cx="1772991" cy="523220"/>
          </a:xfrm>
          <a:prstGeom prst="rect">
            <a:avLst/>
          </a:prstGeom>
          <a:noFill/>
        </p:spPr>
        <p:txBody>
          <a:bodyPr wrap="square" rtlCol="0">
            <a:spAutoFit/>
          </a:bodyPr>
          <a:lstStyle/>
          <a:p>
            <a:r>
              <a:rPr lang="en-US" altLang="zh-CN" sz="2800" dirty="0">
                <a:solidFill>
                  <a:schemeClr val="bg1"/>
                </a:solidFill>
                <a:latin typeface="Cascadia Mono SemiBold" panose="020B0609020000020004" pitchFamily="49" charset="0"/>
                <a:ea typeface="Cascadia Mono SemiBold" panose="020B0609020000020004" pitchFamily="49" charset="0"/>
                <a:cs typeface="Cascadia Mono SemiBold" panose="020B0609020000020004" pitchFamily="49" charset="0"/>
              </a:rPr>
              <a:t>wisdom</a:t>
            </a:r>
            <a:endParaRPr lang="zh-CN" altLang="en-US" sz="2800" dirty="0">
              <a:solidFill>
                <a:schemeClr val="bg1"/>
              </a:solidFill>
              <a:latin typeface="Cascadia Mono SemiBold" panose="020B0609020000020004" pitchFamily="49" charset="0"/>
              <a:cs typeface="Cascadia Mono SemiBold" panose="020B0609020000020004" pitchFamily="49" charset="0"/>
            </a:endParaRPr>
          </a:p>
        </p:txBody>
      </p:sp>
      <p:sp>
        <p:nvSpPr>
          <p:cNvPr id="23" name="标题 1">
            <a:extLst>
              <a:ext uri="{FF2B5EF4-FFF2-40B4-BE49-F238E27FC236}">
                <a16:creationId xmlns:a16="http://schemas.microsoft.com/office/drawing/2014/main" id="{3389AC8E-E71F-06A3-89F9-23B1E08467A8}"/>
              </a:ext>
            </a:extLst>
          </p:cNvPr>
          <p:cNvSpPr txBox="1"/>
          <p:nvPr/>
        </p:nvSpPr>
        <p:spPr>
          <a:xfrm>
            <a:off x="3597060" y="4618929"/>
            <a:ext cx="5120192" cy="307777"/>
          </a:xfrm>
          <a:prstGeom prst="rect">
            <a:avLst/>
          </a:prstGeom>
          <a:noFill/>
          <a:ln>
            <a:noFill/>
          </a:ln>
        </p:spPr>
        <p:txBody>
          <a:bodyPr vert="horz" wrap="square" lIns="91440" tIns="45720" rIns="91440" bIns="45720" rtlCol="0" anchor="t"/>
          <a:lstStyle/>
          <a:p>
            <a:pPr algn="ctr">
              <a:lnSpc>
                <a:spcPct val="110000"/>
              </a:lnSpc>
            </a:pPr>
            <a:r>
              <a:rPr kumimoji="1" lang="en-US" altLang="zh-CN" sz="2400" dirty="0" err="1">
                <a:solidFill>
                  <a:schemeClr val="bg1"/>
                </a:solidFill>
                <a:latin typeface="HONOR Sans CN Medium" panose="06000200000000000000" pitchFamily="2" charset="-122"/>
                <a:ea typeface="HONOR Sans CN Medium" panose="06000200000000000000" pitchFamily="2" charset="-122"/>
              </a:rPr>
              <a:t>OpenRank</a:t>
            </a:r>
            <a:r>
              <a:rPr kumimoji="1" lang="zh-CN" altLang="en-US" sz="2400" dirty="0">
                <a:solidFill>
                  <a:schemeClr val="bg1"/>
                </a:solidFill>
                <a:latin typeface="HONOR Sans CN Medium" panose="06000200000000000000" pitchFamily="2" charset="-122"/>
                <a:ea typeface="HONOR Sans CN Medium" panose="06000200000000000000" pitchFamily="2" charset="-122"/>
              </a:rPr>
              <a:t>杯</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AFBFC">
                <a:alpha val="100000"/>
              </a:srgbClr>
            </a:gs>
            <a:gs pos="50400">
              <a:schemeClr val="bg1"/>
            </a:gs>
            <a:gs pos="96800">
              <a:srgbClr val="FAFBFC">
                <a:alpha val="100000"/>
              </a:srgbClr>
            </a:gs>
          </a:gsLst>
          <a:lin ang="2700000" scaled="0"/>
        </a:gra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048752" y="2158666"/>
            <a:ext cx="4720089" cy="2958765"/>
          </a:xfrm>
          <a:prstGeom prst="roundRect">
            <a:avLst>
              <a:gd name="adj" fmla="val 1239"/>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1285987" y="2695073"/>
            <a:ext cx="4343078" cy="2237873"/>
          </a:xfrm>
          <a:prstGeom prst="rect">
            <a:avLst/>
          </a:prstGeom>
          <a:noFill/>
          <a:ln cap="sq">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网络安全挑战：随着网络安全问题的日益严重，漏洞修复在开发生命周期中占据了极其重要的位置。现有的漏洞管理系统在应对漏洞修复时存在响应速度慢、修复效率低等问题。
项目重要性：提高漏洞响应效率、缩短修复闭环时间，成为了提升开发团队生产力和系统安全性的重要目标。</a:t>
            </a:r>
            <a:endParaRPr kumimoji="1" lang="zh-CN" altLang="en-US"/>
          </a:p>
        </p:txBody>
      </p:sp>
      <p:sp>
        <p:nvSpPr>
          <p:cNvPr id="5" name="标题 1"/>
          <p:cNvSpPr txBox="1"/>
          <p:nvPr/>
        </p:nvSpPr>
        <p:spPr>
          <a:xfrm>
            <a:off x="5181499" y="4415589"/>
            <a:ext cx="657230" cy="529390"/>
          </a:xfrm>
          <a:prstGeom prst="rect">
            <a:avLst/>
          </a:prstGeom>
          <a:noFill/>
          <a:ln>
            <a:noFill/>
          </a:ln>
        </p:spPr>
        <p:txBody>
          <a:bodyPr vert="horz" wrap="square" lIns="0" tIns="0" rIns="0" bIns="0" rtlCol="0" anchor="t"/>
          <a:lstStyle/>
          <a:p>
            <a:pPr algn="ctr">
              <a:lnSpc>
                <a:spcPct val="130000"/>
              </a:lnSpc>
            </a:pPr>
            <a:r>
              <a:rPr kumimoji="1" lang="en-US" altLang="zh-CN" sz="6000">
                <a:ln w="12700">
                  <a:solidFill>
                    <a:srgbClr val="0068BF">
                      <a:alpha val="100000"/>
                    </a:srgbClr>
                  </a:solidFill>
                </a:ln>
                <a:solidFill>
                  <a:srgbClr val="FFFFFF">
                    <a:alpha val="100000"/>
                  </a:srgbClr>
                </a:solidFill>
                <a:latin typeface="Source Han Sans"/>
                <a:ea typeface="Source Han Sans"/>
                <a:cs typeface="Source Han Sans"/>
              </a:rPr>
              <a:t>”</a:t>
            </a:r>
            <a:endParaRPr kumimoji="1" lang="zh-CN" altLang="en-US"/>
          </a:p>
        </p:txBody>
      </p:sp>
      <p:sp>
        <p:nvSpPr>
          <p:cNvPr id="6" name="标题 1"/>
          <p:cNvSpPr txBox="1"/>
          <p:nvPr/>
        </p:nvSpPr>
        <p:spPr>
          <a:xfrm>
            <a:off x="6782605" y="2158666"/>
            <a:ext cx="4720089" cy="2958765"/>
          </a:xfrm>
          <a:prstGeom prst="roundRect">
            <a:avLst>
              <a:gd name="adj" fmla="val 1239"/>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7019840" y="2695073"/>
            <a:ext cx="4343078" cy="2237873"/>
          </a:xfrm>
          <a:prstGeom prst="rect">
            <a:avLst/>
          </a:prstGeom>
          <a:noFill/>
          <a:ln cap="sq">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时序分析与机器学习模型：通过时序分析与机器学习模型预测漏洞修复效率与瓶颈，帮助开发团队优化漏洞修复流程。
智能化修复建议系统：利用智能化修复建议系统，基于历史数据为开发人员提供优先级排序与修复策略。
可视化漏洞管理仪表盘：提供可视化的漏洞管理仪表盘，帮助团队监控漏洞修复状态与进度。</a:t>
            </a:r>
            <a:endParaRPr kumimoji="1" lang="zh-CN" altLang="en-US"/>
          </a:p>
        </p:txBody>
      </p:sp>
      <p:sp>
        <p:nvSpPr>
          <p:cNvPr id="8" name="标题 1"/>
          <p:cNvSpPr txBox="1"/>
          <p:nvPr/>
        </p:nvSpPr>
        <p:spPr>
          <a:xfrm>
            <a:off x="10915352" y="4415589"/>
            <a:ext cx="657230" cy="529390"/>
          </a:xfrm>
          <a:prstGeom prst="rect">
            <a:avLst/>
          </a:prstGeom>
          <a:noFill/>
          <a:ln>
            <a:noFill/>
          </a:ln>
        </p:spPr>
        <p:txBody>
          <a:bodyPr vert="horz" wrap="square" lIns="0" tIns="0" rIns="0" bIns="0" rtlCol="0" anchor="t"/>
          <a:lstStyle/>
          <a:p>
            <a:pPr algn="ctr">
              <a:lnSpc>
                <a:spcPct val="130000"/>
              </a:lnSpc>
            </a:pPr>
            <a:r>
              <a:rPr kumimoji="1" lang="en-US" altLang="zh-CN" sz="6000">
                <a:ln w="12700">
                  <a:solidFill>
                    <a:srgbClr val="0068BF">
                      <a:alpha val="100000"/>
                    </a:srgbClr>
                  </a:solidFill>
                </a:ln>
                <a:solidFill>
                  <a:srgbClr val="FFFFFF">
                    <a:alpha val="100000"/>
                  </a:srgbClr>
                </a:solidFill>
                <a:latin typeface="Source Han Sans"/>
                <a:ea typeface="Source Han Sans"/>
                <a:cs typeface="Source Han Sans"/>
              </a:rPr>
              <a:t>”</a:t>
            </a:r>
            <a:endParaRPr kumimoji="1" lang="zh-CN" altLang="en-US"/>
          </a:p>
        </p:txBody>
      </p:sp>
      <p:sp>
        <p:nvSpPr>
          <p:cNvPr id="9" name="标题 1"/>
          <p:cNvSpPr txBox="1"/>
          <p:nvPr/>
        </p:nvSpPr>
        <p:spPr>
          <a:xfrm>
            <a:off x="660398" y="1787689"/>
            <a:ext cx="4860902" cy="751474"/>
          </a:xfrm>
          <a:custGeom>
            <a:avLst/>
            <a:gdLst>
              <a:gd name="connsiteX0" fmla="*/ 105614 w 4860902"/>
              <a:gd name="connsiteY0" fmla="*/ 0 h 751474"/>
              <a:gd name="connsiteX1" fmla="*/ 126656 w 4860902"/>
              <a:gd name="connsiteY1" fmla="*/ 0 h 751474"/>
              <a:gd name="connsiteX2" fmla="*/ 2230059 w 4860902"/>
              <a:gd name="connsiteY2" fmla="*/ 0 h 751474"/>
              <a:gd name="connsiteX3" fmla="*/ 4755289 w 4860902"/>
              <a:gd name="connsiteY3" fmla="*/ 0 h 751474"/>
              <a:gd name="connsiteX4" fmla="*/ 4860902 w 4860902"/>
              <a:gd name="connsiteY4" fmla="*/ 105613 h 751474"/>
              <a:gd name="connsiteX5" fmla="*/ 4860902 w 4860902"/>
              <a:gd name="connsiteY5" fmla="*/ 528052 h 751474"/>
              <a:gd name="connsiteX6" fmla="*/ 4755289 w 4860902"/>
              <a:gd name="connsiteY6" fmla="*/ 633665 h 751474"/>
              <a:gd name="connsiteX7" fmla="*/ 2230059 w 4860902"/>
              <a:gd name="connsiteY7" fmla="*/ 633665 h 751474"/>
              <a:gd name="connsiteX8" fmla="*/ 541321 w 4860902"/>
              <a:gd name="connsiteY8" fmla="*/ 633665 h 751474"/>
              <a:gd name="connsiteX9" fmla="*/ 459378 w 4860902"/>
              <a:gd name="connsiteY9" fmla="*/ 751474 h 751474"/>
              <a:gd name="connsiteX10" fmla="*/ 377434 w 4860902"/>
              <a:gd name="connsiteY10" fmla="*/ 633665 h 751474"/>
              <a:gd name="connsiteX11" fmla="*/ 126656 w 4860902"/>
              <a:gd name="connsiteY11" fmla="*/ 633665 h 751474"/>
              <a:gd name="connsiteX12" fmla="*/ 105614 w 4860902"/>
              <a:gd name="connsiteY12" fmla="*/ 633665 h 751474"/>
              <a:gd name="connsiteX13" fmla="*/ 8301 w 4860902"/>
              <a:gd name="connsiteY13" fmla="*/ 569161 h 751474"/>
              <a:gd name="connsiteX14" fmla="*/ 6 w 4860902"/>
              <a:gd name="connsiteY14" fmla="*/ 528077 h 751474"/>
              <a:gd name="connsiteX15" fmla="*/ 0 w 4860902"/>
              <a:gd name="connsiteY15" fmla="*/ 528052 h 751474"/>
              <a:gd name="connsiteX16" fmla="*/ 0 w 4860902"/>
              <a:gd name="connsiteY16" fmla="*/ 105613 h 751474"/>
              <a:gd name="connsiteX17" fmla="*/ 6 w 4860902"/>
              <a:gd name="connsiteY17" fmla="*/ 105588 h 751474"/>
              <a:gd name="connsiteX18" fmla="*/ 8301 w 4860902"/>
              <a:gd name="connsiteY18" fmla="*/ 64504 h 751474"/>
              <a:gd name="connsiteX19" fmla="*/ 105614 w 4860902"/>
              <a:gd name="connsiteY19" fmla="*/ 0 h 751474"/>
            </a:gdLst>
            <a:ahLst/>
            <a:cxnLst/>
            <a:rect l="l" t="t" r="r" b="b"/>
            <a:pathLst>
              <a:path w="4860902" h="751474">
                <a:moveTo>
                  <a:pt x="105614" y="0"/>
                </a:moveTo>
                <a:lnTo>
                  <a:pt x="126656" y="0"/>
                </a:lnTo>
                <a:lnTo>
                  <a:pt x="2230059" y="0"/>
                </a:lnTo>
                <a:lnTo>
                  <a:pt x="4755289" y="0"/>
                </a:lnTo>
                <a:cubicBezTo>
                  <a:pt x="4813617" y="0"/>
                  <a:pt x="4860902" y="47285"/>
                  <a:pt x="4860902" y="105613"/>
                </a:cubicBezTo>
                <a:lnTo>
                  <a:pt x="4860902" y="528052"/>
                </a:lnTo>
                <a:cubicBezTo>
                  <a:pt x="4860902" y="586380"/>
                  <a:pt x="4813617" y="633665"/>
                  <a:pt x="4755289" y="633665"/>
                </a:cubicBezTo>
                <a:lnTo>
                  <a:pt x="2230059" y="633665"/>
                </a:lnTo>
                <a:lnTo>
                  <a:pt x="541321" y="633665"/>
                </a:lnTo>
                <a:lnTo>
                  <a:pt x="459378" y="751474"/>
                </a:lnTo>
                <a:lnTo>
                  <a:pt x="377434" y="633665"/>
                </a:lnTo>
                <a:lnTo>
                  <a:pt x="126656" y="633665"/>
                </a:lnTo>
                <a:lnTo>
                  <a:pt x="105614" y="633665"/>
                </a:lnTo>
                <a:cubicBezTo>
                  <a:pt x="61868" y="633665"/>
                  <a:pt x="24334" y="607067"/>
                  <a:pt x="8301" y="569161"/>
                </a:cubicBezTo>
                <a:lnTo>
                  <a:pt x="6" y="528077"/>
                </a:lnTo>
                <a:lnTo>
                  <a:pt x="0" y="528052"/>
                </a:lnTo>
                <a:lnTo>
                  <a:pt x="0" y="105613"/>
                </a:lnTo>
                <a:lnTo>
                  <a:pt x="6" y="105588"/>
                </a:lnTo>
                <a:lnTo>
                  <a:pt x="8301" y="64504"/>
                </a:lnTo>
                <a:cubicBezTo>
                  <a:pt x="24334" y="26598"/>
                  <a:pt x="61868" y="0"/>
                  <a:pt x="105614"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836973" y="1787691"/>
            <a:ext cx="4507752" cy="633665"/>
          </a:xfrm>
          <a:prstGeom prst="rect">
            <a:avLst/>
          </a:prstGeom>
          <a:noFill/>
          <a:ln cap="sq">
            <a:noFill/>
          </a:ln>
        </p:spPr>
        <p:txBody>
          <a:bodyPr vert="horz" wrap="square" lIns="0" tIns="0" rIns="0" bIns="0" rtlCol="0" anchor="ctr"/>
          <a:lstStyle/>
          <a:p>
            <a:pPr algn="ctr">
              <a:lnSpc>
                <a:spcPct val="130000"/>
              </a:lnSpc>
            </a:pPr>
            <a:r>
              <a:rPr lang="zh-CN" altLang="en-US" b="0" i="0" dirty="0">
                <a:solidFill>
                  <a:schemeClr val="bg1"/>
                </a:solidFill>
                <a:effectLst/>
                <a:latin typeface="HONOR Sans CN Medium" panose="06000200000000000000" pitchFamily="2" charset="-122"/>
                <a:ea typeface="HONOR Sans CN Medium" panose="06000200000000000000" pitchFamily="2" charset="-122"/>
              </a:rPr>
              <a:t>智能化漏洞修复</a:t>
            </a:r>
            <a:endParaRPr kumimoji="1" lang="zh-CN" altLang="en-US" dirty="0">
              <a:solidFill>
                <a:schemeClr val="bg1"/>
              </a:solidFill>
              <a:latin typeface="HONOR Sans CN Medium" panose="06000200000000000000" pitchFamily="2" charset="-122"/>
              <a:ea typeface="HONOR Sans CN Medium" panose="06000200000000000000" pitchFamily="2" charset="-122"/>
            </a:endParaRPr>
          </a:p>
        </p:txBody>
      </p:sp>
      <p:sp>
        <p:nvSpPr>
          <p:cNvPr id="11" name="标题 1"/>
          <p:cNvSpPr txBox="1"/>
          <p:nvPr/>
        </p:nvSpPr>
        <p:spPr>
          <a:xfrm>
            <a:off x="6421737" y="1787689"/>
            <a:ext cx="4860902" cy="751474"/>
          </a:xfrm>
          <a:custGeom>
            <a:avLst/>
            <a:gdLst>
              <a:gd name="connsiteX0" fmla="*/ 105614 w 4860902"/>
              <a:gd name="connsiteY0" fmla="*/ 0 h 751474"/>
              <a:gd name="connsiteX1" fmla="*/ 126656 w 4860902"/>
              <a:gd name="connsiteY1" fmla="*/ 0 h 751474"/>
              <a:gd name="connsiteX2" fmla="*/ 2230059 w 4860902"/>
              <a:gd name="connsiteY2" fmla="*/ 0 h 751474"/>
              <a:gd name="connsiteX3" fmla="*/ 4755289 w 4860902"/>
              <a:gd name="connsiteY3" fmla="*/ 0 h 751474"/>
              <a:gd name="connsiteX4" fmla="*/ 4860902 w 4860902"/>
              <a:gd name="connsiteY4" fmla="*/ 105613 h 751474"/>
              <a:gd name="connsiteX5" fmla="*/ 4860902 w 4860902"/>
              <a:gd name="connsiteY5" fmla="*/ 528052 h 751474"/>
              <a:gd name="connsiteX6" fmla="*/ 4755289 w 4860902"/>
              <a:gd name="connsiteY6" fmla="*/ 633665 h 751474"/>
              <a:gd name="connsiteX7" fmla="*/ 2230059 w 4860902"/>
              <a:gd name="connsiteY7" fmla="*/ 633665 h 751474"/>
              <a:gd name="connsiteX8" fmla="*/ 541321 w 4860902"/>
              <a:gd name="connsiteY8" fmla="*/ 633665 h 751474"/>
              <a:gd name="connsiteX9" fmla="*/ 459378 w 4860902"/>
              <a:gd name="connsiteY9" fmla="*/ 751474 h 751474"/>
              <a:gd name="connsiteX10" fmla="*/ 377434 w 4860902"/>
              <a:gd name="connsiteY10" fmla="*/ 633665 h 751474"/>
              <a:gd name="connsiteX11" fmla="*/ 126656 w 4860902"/>
              <a:gd name="connsiteY11" fmla="*/ 633665 h 751474"/>
              <a:gd name="connsiteX12" fmla="*/ 105614 w 4860902"/>
              <a:gd name="connsiteY12" fmla="*/ 633665 h 751474"/>
              <a:gd name="connsiteX13" fmla="*/ 8301 w 4860902"/>
              <a:gd name="connsiteY13" fmla="*/ 569161 h 751474"/>
              <a:gd name="connsiteX14" fmla="*/ 6 w 4860902"/>
              <a:gd name="connsiteY14" fmla="*/ 528077 h 751474"/>
              <a:gd name="connsiteX15" fmla="*/ 0 w 4860902"/>
              <a:gd name="connsiteY15" fmla="*/ 528052 h 751474"/>
              <a:gd name="connsiteX16" fmla="*/ 0 w 4860902"/>
              <a:gd name="connsiteY16" fmla="*/ 105613 h 751474"/>
              <a:gd name="connsiteX17" fmla="*/ 6 w 4860902"/>
              <a:gd name="connsiteY17" fmla="*/ 105588 h 751474"/>
              <a:gd name="connsiteX18" fmla="*/ 8301 w 4860902"/>
              <a:gd name="connsiteY18" fmla="*/ 64504 h 751474"/>
              <a:gd name="connsiteX19" fmla="*/ 105614 w 4860902"/>
              <a:gd name="connsiteY19" fmla="*/ 0 h 751474"/>
            </a:gdLst>
            <a:ahLst/>
            <a:cxnLst/>
            <a:rect l="l" t="t" r="r" b="b"/>
            <a:pathLst>
              <a:path w="4860902" h="751474">
                <a:moveTo>
                  <a:pt x="105614" y="0"/>
                </a:moveTo>
                <a:lnTo>
                  <a:pt x="126656" y="0"/>
                </a:lnTo>
                <a:lnTo>
                  <a:pt x="2230059" y="0"/>
                </a:lnTo>
                <a:lnTo>
                  <a:pt x="4755289" y="0"/>
                </a:lnTo>
                <a:cubicBezTo>
                  <a:pt x="4813617" y="0"/>
                  <a:pt x="4860902" y="47285"/>
                  <a:pt x="4860902" y="105613"/>
                </a:cubicBezTo>
                <a:lnTo>
                  <a:pt x="4860902" y="528052"/>
                </a:lnTo>
                <a:cubicBezTo>
                  <a:pt x="4860902" y="586380"/>
                  <a:pt x="4813617" y="633665"/>
                  <a:pt x="4755289" y="633665"/>
                </a:cubicBezTo>
                <a:lnTo>
                  <a:pt x="2230059" y="633665"/>
                </a:lnTo>
                <a:lnTo>
                  <a:pt x="541321" y="633665"/>
                </a:lnTo>
                <a:lnTo>
                  <a:pt x="459378" y="751474"/>
                </a:lnTo>
                <a:lnTo>
                  <a:pt x="377434" y="633665"/>
                </a:lnTo>
                <a:lnTo>
                  <a:pt x="126656" y="633665"/>
                </a:lnTo>
                <a:lnTo>
                  <a:pt x="105614" y="633665"/>
                </a:lnTo>
                <a:cubicBezTo>
                  <a:pt x="61868" y="633665"/>
                  <a:pt x="24334" y="607067"/>
                  <a:pt x="8301" y="569161"/>
                </a:cubicBezTo>
                <a:lnTo>
                  <a:pt x="6" y="528077"/>
                </a:lnTo>
                <a:lnTo>
                  <a:pt x="0" y="528052"/>
                </a:lnTo>
                <a:lnTo>
                  <a:pt x="0" y="105613"/>
                </a:lnTo>
                <a:lnTo>
                  <a:pt x="6" y="105588"/>
                </a:lnTo>
                <a:lnTo>
                  <a:pt x="8301" y="64504"/>
                </a:lnTo>
                <a:cubicBezTo>
                  <a:pt x="24334" y="26598"/>
                  <a:pt x="61868" y="0"/>
                  <a:pt x="105614"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6635496" y="1787691"/>
            <a:ext cx="4507752" cy="633665"/>
          </a:xfrm>
          <a:prstGeom prst="rect">
            <a:avLst/>
          </a:prstGeom>
          <a:noFill/>
          <a:ln cap="sq">
            <a:noFill/>
          </a:ln>
        </p:spPr>
        <p:txBody>
          <a:bodyPr vert="horz" wrap="square" lIns="0" tIns="0" rIns="0" bIns="0" rtlCol="0" anchor="ctr"/>
          <a:lstStyle/>
          <a:p>
            <a:pPr algn="ctr">
              <a:lnSpc>
                <a:spcPct val="130000"/>
              </a:lnSpc>
            </a:pPr>
            <a:r>
              <a:rPr lang="zh-CN" altLang="en-US" b="0" i="0" dirty="0">
                <a:solidFill>
                  <a:schemeClr val="bg1"/>
                </a:solidFill>
                <a:effectLst/>
                <a:latin typeface="HONOR Sans CN Medium" panose="06000200000000000000" pitchFamily="2" charset="-122"/>
                <a:ea typeface="HONOR Sans CN Medium" panose="06000200000000000000" pitchFamily="2" charset="-122"/>
              </a:rPr>
              <a:t>优化漏洞修复流程</a:t>
            </a:r>
            <a:endParaRPr kumimoji="1" lang="zh-CN" altLang="en-US" dirty="0">
              <a:solidFill>
                <a:schemeClr val="bg1"/>
              </a:solidFill>
              <a:latin typeface="HONOR Sans CN Medium" panose="06000200000000000000" pitchFamily="2" charset="-122"/>
              <a:ea typeface="HONOR Sans CN Medium" panose="06000200000000000000" pitchFamily="2" charset="-122"/>
            </a:endParaRPr>
          </a:p>
        </p:txBody>
      </p:sp>
      <p:sp>
        <p:nvSpPr>
          <p:cNvPr id="13" name="标题 1"/>
          <p:cNvSpPr txBox="1"/>
          <p:nvPr/>
        </p:nvSpPr>
        <p:spPr>
          <a:xfrm>
            <a:off x="305555" y="424640"/>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800323" y="490037"/>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项目背景</a:t>
            </a:r>
            <a:endParaRPr kumimoji="1" lang="zh-CN" altLang="en-US"/>
          </a:p>
        </p:txBody>
      </p:sp>
      <p:sp>
        <p:nvSpPr>
          <p:cNvPr id="15" name="标题 1"/>
          <p:cNvSpPr txBox="1"/>
          <p:nvPr/>
        </p:nvSpPr>
        <p:spPr>
          <a:xfrm flipH="1">
            <a:off x="87715" y="421863"/>
            <a:ext cx="570705" cy="570705"/>
          </a:xfrm>
          <a:prstGeom prst="snip2DiagRect">
            <a:avLst>
              <a:gd name="adj1" fmla="val 0"/>
              <a:gd name="adj2" fmla="val 40820"/>
            </a:avLst>
          </a:prstGeom>
          <a:gradFill>
            <a:gsLst>
              <a:gs pos="0">
                <a:schemeClr val="accent1"/>
              </a:gs>
              <a:gs pos="8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AFBFC">
                <a:alpha val="100000"/>
              </a:srgbClr>
            </a:gs>
            <a:gs pos="50400">
              <a:schemeClr val="bg1"/>
            </a:gs>
            <a:gs pos="96800">
              <a:srgbClr val="FAFBFC">
                <a:alpha val="100000"/>
              </a:srgbClr>
            </a:gs>
          </a:gsLst>
          <a:lin ang="2700000" scaled="0"/>
        </a:gra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blip>
          <a:srcRect/>
          <a:stretch>
            <a:fillRect/>
          </a:stretch>
        </p:blipFill>
        <p:spPr>
          <a:xfrm flipH="1">
            <a:off x="0" y="0"/>
            <a:ext cx="12192000" cy="6858000"/>
          </a:xfrm>
          <a:prstGeom prst="rect">
            <a:avLst/>
          </a:prstGeom>
          <a:noFill/>
          <a:ln>
            <a:noFill/>
          </a:ln>
        </p:spPr>
      </p:pic>
      <p:sp>
        <p:nvSpPr>
          <p:cNvPr id="3" name="标题 1"/>
          <p:cNvSpPr txBox="1"/>
          <p:nvPr/>
        </p:nvSpPr>
        <p:spPr>
          <a:xfrm>
            <a:off x="1143634" y="1038427"/>
            <a:ext cx="9904732" cy="4362765"/>
          </a:xfrm>
          <a:prstGeom prst="roundRect">
            <a:avLst/>
          </a:prstGeom>
          <a:solidFill>
            <a:srgbClr val="FFFFFF">
              <a:alpha val="80000"/>
            </a:srgbClr>
          </a:solidFill>
          <a:ln w="78908" cap="flat">
            <a:noFill/>
            <a:miter/>
          </a:ln>
        </p:spPr>
        <p:txBody>
          <a:bodyPr vert="horz" wrap="square" lIns="91440" tIns="45720" rIns="91440" bIns="45720" rtlCol="0" anchor="ctr"/>
          <a:lstStyle/>
          <a:p>
            <a:pPr algn="l">
              <a:lnSpc>
                <a:spcPct val="110000"/>
              </a:lnSpc>
            </a:pPr>
            <a:endParaRPr kumimoji="1" lang="zh-CN" altLang="en-US"/>
          </a:p>
        </p:txBody>
      </p:sp>
      <p:sp>
        <p:nvSpPr>
          <p:cNvPr id="4" name="标题 1"/>
          <p:cNvSpPr txBox="1"/>
          <p:nvPr/>
        </p:nvSpPr>
        <p:spPr>
          <a:xfrm rot="10800000" flipV="1">
            <a:off x="2822810" y="4631582"/>
            <a:ext cx="6546380" cy="477418"/>
          </a:xfrm>
          <a:prstGeom prst="roundRect">
            <a:avLst>
              <a:gd name="adj" fmla="val 50000"/>
            </a:avLst>
          </a:prstGeom>
          <a:solidFill>
            <a:schemeClr val="accent1"/>
          </a:solidFill>
          <a:ln w="21930" cap="flat">
            <a:noFill/>
            <a:miter/>
          </a:ln>
        </p:spPr>
        <p:txBody>
          <a:bodyPr vert="horz" wrap="square" lIns="91440" tIns="45720" rIns="91440" bIns="45720" rtlCol="0" anchor="ctr"/>
          <a:lstStyle/>
          <a:p>
            <a:pPr algn="ctr">
              <a:lnSpc>
                <a:spcPct val="110000"/>
              </a:lnSpc>
            </a:pPr>
            <a:r>
              <a:rPr kumimoji="1" lang="en-US" altLang="zh-CN" sz="2000">
                <a:ln w="12700">
                  <a:noFill/>
                </a:ln>
                <a:solidFill>
                  <a:srgbClr val="FFFFFF">
                    <a:alpha val="100000"/>
                  </a:srgbClr>
                </a:solidFill>
                <a:latin typeface="OPPOSans R"/>
                <a:ea typeface="OPPOSans R"/>
                <a:cs typeface="OPPOSans R"/>
              </a:rPr>
              <a:t>
</a:t>
            </a:r>
            <a:endParaRPr kumimoji="1" lang="zh-CN" altLang="en-US"/>
          </a:p>
        </p:txBody>
      </p:sp>
      <p:sp>
        <p:nvSpPr>
          <p:cNvPr id="5" name="标题 1"/>
          <p:cNvSpPr txBox="1"/>
          <p:nvPr/>
        </p:nvSpPr>
        <p:spPr>
          <a:xfrm>
            <a:off x="4896667" y="854656"/>
            <a:ext cx="2398666" cy="579822"/>
          </a:xfrm>
          <a:prstGeom prst="roundRect">
            <a:avLst>
              <a:gd name="adj" fmla="val 50000"/>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dirty="0"/>
          </a:p>
        </p:txBody>
      </p:sp>
      <p:sp>
        <p:nvSpPr>
          <p:cNvPr id="7" name="标题 1"/>
          <p:cNvSpPr txBox="1"/>
          <p:nvPr/>
        </p:nvSpPr>
        <p:spPr>
          <a:xfrm>
            <a:off x="3535904" y="4687616"/>
            <a:ext cx="5120192" cy="307777"/>
          </a:xfrm>
          <a:prstGeom prst="rect">
            <a:avLst/>
          </a:prstGeom>
          <a:noFill/>
          <a:ln>
            <a:noFill/>
          </a:ln>
        </p:spPr>
        <p:txBody>
          <a:bodyPr vert="horz" wrap="square" lIns="91440" tIns="45720" rIns="91440" bIns="45720" rtlCol="0" anchor="t"/>
          <a:lstStyle/>
          <a:p>
            <a:pPr algn="ctr">
              <a:lnSpc>
                <a:spcPct val="110000"/>
              </a:lnSpc>
            </a:pPr>
            <a:endParaRPr kumimoji="1" lang="zh-CN" altLang="en-US" dirty="0"/>
          </a:p>
        </p:txBody>
      </p:sp>
      <p:sp>
        <p:nvSpPr>
          <p:cNvPr id="8" name="标题 1"/>
          <p:cNvSpPr txBox="1"/>
          <p:nvPr/>
        </p:nvSpPr>
        <p:spPr>
          <a:xfrm>
            <a:off x="2822810" y="2819252"/>
            <a:ext cx="6546380" cy="1698722"/>
          </a:xfrm>
          <a:prstGeom prst="rect">
            <a:avLst/>
          </a:prstGeom>
          <a:noFill/>
          <a:ln w="12700" cap="sq">
            <a:noFill/>
            <a:miter/>
          </a:ln>
        </p:spPr>
        <p:txBody>
          <a:bodyPr vert="horz" wrap="square" lIns="91440" tIns="45720" rIns="91440" bIns="45720" rtlCol="0" anchor="ctr"/>
          <a:lstStyle/>
          <a:p>
            <a:pPr algn="ctr">
              <a:lnSpc>
                <a:spcPct val="130000"/>
              </a:lnSpc>
            </a:pPr>
            <a:r>
              <a:rPr kumimoji="1" lang="en-US" altLang="zh-CN" sz="4500">
                <a:ln w="12700">
                  <a:noFill/>
                </a:ln>
                <a:solidFill>
                  <a:srgbClr val="004EE0">
                    <a:alpha val="100000"/>
                  </a:srgbClr>
                </a:solidFill>
                <a:latin typeface="OPPOSans H"/>
                <a:ea typeface="OPPOSans H"/>
                <a:cs typeface="OPPOSans H"/>
              </a:rPr>
              <a:t>项目设计与功能</a:t>
            </a:r>
            <a:endParaRPr kumimoji="1" lang="zh-CN" altLang="en-US"/>
          </a:p>
        </p:txBody>
      </p:sp>
      <p:pic>
        <p:nvPicPr>
          <p:cNvPr id="9" name="图片 8"/>
          <p:cNvPicPr>
            <a:picLocks noChangeAspect="1"/>
          </p:cNvPicPr>
          <p:nvPr/>
        </p:nvPicPr>
        <p:blipFill>
          <a:blip r:embed="rId2">
            <a:alphaModFix/>
          </a:blip>
          <a:srcRect l="4138" t="70795" r="70968" b="447"/>
          <a:stretch>
            <a:fillRect/>
          </a:stretch>
        </p:blipFill>
        <p:spPr>
          <a:xfrm flipH="1">
            <a:off x="8671652" y="4844753"/>
            <a:ext cx="3052420" cy="2010568"/>
          </a:xfrm>
          <a:custGeom>
            <a:avLst/>
            <a:gdLst>
              <a:gd name="connsiteX0" fmla="*/ 1459149 w 3035030"/>
              <a:gd name="connsiteY0" fmla="*/ 0 h 1964987"/>
              <a:gd name="connsiteX1" fmla="*/ 3035030 w 3035030"/>
              <a:gd name="connsiteY1" fmla="*/ 700391 h 1964987"/>
              <a:gd name="connsiteX2" fmla="*/ 2645923 w 3035030"/>
              <a:gd name="connsiteY2" fmla="*/ 1945532 h 1964987"/>
              <a:gd name="connsiteX3" fmla="*/ 0 w 3035030"/>
              <a:gd name="connsiteY3" fmla="*/ 1964987 h 1964987"/>
              <a:gd name="connsiteX4" fmla="*/ 739302 w 3035030"/>
              <a:gd name="connsiteY4" fmla="*/ 525293 h 1964987"/>
            </a:gdLst>
            <a:ahLst/>
            <a:cxnLst/>
            <a:rect l="l" t="t" r="r" b="b"/>
            <a:pathLst>
              <a:path w="3035030" h="1964987">
                <a:moveTo>
                  <a:pt x="1459149" y="0"/>
                </a:moveTo>
                <a:lnTo>
                  <a:pt x="3035030" y="700391"/>
                </a:lnTo>
                <a:lnTo>
                  <a:pt x="2645923" y="1945532"/>
                </a:lnTo>
                <a:lnTo>
                  <a:pt x="0" y="1964987"/>
                </a:lnTo>
                <a:lnTo>
                  <a:pt x="739302" y="525293"/>
                </a:lnTo>
                <a:close/>
              </a:path>
            </a:pathLst>
          </a:custGeom>
          <a:noFill/>
          <a:ln>
            <a:noFill/>
          </a:ln>
        </p:spPr>
      </p:pic>
      <p:pic>
        <p:nvPicPr>
          <p:cNvPr id="10" name="图片 9"/>
          <p:cNvPicPr>
            <a:picLocks noChangeAspect="1"/>
          </p:cNvPicPr>
          <p:nvPr/>
        </p:nvPicPr>
        <p:blipFill>
          <a:blip r:embed="rId2">
            <a:alphaModFix/>
          </a:blip>
          <a:srcRect l="90000" t="26383" b="38723"/>
          <a:stretch>
            <a:fillRect/>
          </a:stretch>
        </p:blipFill>
        <p:spPr>
          <a:xfrm flipH="1">
            <a:off x="0" y="1354509"/>
            <a:ext cx="1452665" cy="2851239"/>
          </a:xfrm>
          <a:custGeom>
            <a:avLst/>
            <a:gdLst>
              <a:gd name="connsiteX0" fmla="*/ 1196502 w 1219201"/>
              <a:gd name="connsiteY0" fmla="*/ 0 h 2393004"/>
              <a:gd name="connsiteX1" fmla="*/ 1219201 w 1219201"/>
              <a:gd name="connsiteY1" fmla="*/ 1146 h 2393004"/>
              <a:gd name="connsiteX2" fmla="*/ 1219201 w 1219201"/>
              <a:gd name="connsiteY2" fmla="*/ 2391858 h 2393004"/>
              <a:gd name="connsiteX3" fmla="*/ 1196502 w 1219201"/>
              <a:gd name="connsiteY3" fmla="*/ 2393004 h 2393004"/>
              <a:gd name="connsiteX4" fmla="*/ 0 w 1219201"/>
              <a:gd name="connsiteY4" fmla="*/ 1196502 h 2393004"/>
              <a:gd name="connsiteX5" fmla="*/ 1196502 w 1219201"/>
              <a:gd name="connsiteY5" fmla="*/ 0 h 2393004"/>
            </a:gdLst>
            <a:ahLst/>
            <a:cxnLst/>
            <a:rect l="l" t="t" r="r" b="b"/>
            <a:pathLst>
              <a:path w="1219201" h="2393004">
                <a:moveTo>
                  <a:pt x="1196502" y="0"/>
                </a:moveTo>
                <a:lnTo>
                  <a:pt x="1219201" y="1146"/>
                </a:lnTo>
                <a:lnTo>
                  <a:pt x="1219201" y="2391858"/>
                </a:lnTo>
                <a:lnTo>
                  <a:pt x="1196502" y="2393004"/>
                </a:lnTo>
                <a:cubicBezTo>
                  <a:pt x="535692" y="2393004"/>
                  <a:pt x="0" y="1857312"/>
                  <a:pt x="0" y="1196502"/>
                </a:cubicBezTo>
                <a:cubicBezTo>
                  <a:pt x="0" y="535692"/>
                  <a:pt x="535692" y="0"/>
                  <a:pt x="1196502" y="0"/>
                </a:cubicBezTo>
                <a:close/>
              </a:path>
            </a:pathLst>
          </a:custGeom>
          <a:noFill/>
          <a:ln>
            <a:noFill/>
          </a:ln>
        </p:spPr>
      </p:pic>
      <p:sp>
        <p:nvSpPr>
          <p:cNvPr id="11" name="标题 1"/>
          <p:cNvSpPr txBox="1"/>
          <p:nvPr/>
        </p:nvSpPr>
        <p:spPr>
          <a:xfrm flipH="1">
            <a:off x="9374920" y="1280787"/>
            <a:ext cx="1256463" cy="1256463"/>
          </a:xfrm>
          <a:prstGeom prst="ellipse">
            <a:avLst/>
          </a:prstGeom>
          <a:gradFill>
            <a:gsLst>
              <a:gs pos="25000">
                <a:schemeClr val="accent1">
                  <a:lumMod val="60000"/>
                  <a:lumOff val="40000"/>
                </a:schemeClr>
              </a:gs>
              <a:gs pos="50400">
                <a:schemeClr val="accent2"/>
              </a:gs>
              <a:gs pos="87000">
                <a:schemeClr val="accent3"/>
              </a:gs>
              <a:gs pos="94828">
                <a:schemeClr val="bg1"/>
              </a:gs>
            </a:gsLst>
            <a:path path="circle">
              <a:fillToRect l="100000" b="100000"/>
            </a:path>
            <a:tileRect t="-100000" r="-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flipH="1">
            <a:off x="1396251" y="3704354"/>
            <a:ext cx="1256463" cy="1256463"/>
          </a:xfrm>
          <a:prstGeom prst="donut">
            <a:avLst/>
          </a:prstGeom>
          <a:gradFill>
            <a:gsLst>
              <a:gs pos="25000">
                <a:schemeClr val="accent1">
                  <a:lumMod val="60000"/>
                  <a:lumOff val="40000"/>
                </a:schemeClr>
              </a:gs>
              <a:gs pos="50400">
                <a:schemeClr val="accent2"/>
              </a:gs>
              <a:gs pos="87000">
                <a:schemeClr val="accent3"/>
              </a:gs>
              <a:gs pos="94828">
                <a:schemeClr val="bg1"/>
              </a:gs>
            </a:gsLst>
            <a:path path="circle">
              <a:fillToRect l="100000" b="100000"/>
            </a:path>
            <a:tileRect t="-100000" r="-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3039293" y="4847432"/>
            <a:ext cx="696685" cy="4571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3833043" y="4847432"/>
            <a:ext cx="696685" cy="4571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7662272" y="4847432"/>
            <a:ext cx="696685" cy="4571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8456022" y="4847432"/>
            <a:ext cx="696685" cy="4571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flipH="1">
            <a:off x="2479515" y="1506755"/>
            <a:ext cx="1256463" cy="1256463"/>
          </a:xfrm>
          <a:prstGeom prst="rect">
            <a:avLst/>
          </a:prstGeom>
          <a:gradFill>
            <a:gsLst>
              <a:gs pos="25000">
                <a:schemeClr val="accent1">
                  <a:lumMod val="60000"/>
                  <a:lumOff val="40000"/>
                  <a:alpha val="100000"/>
                </a:schemeClr>
              </a:gs>
              <a:gs pos="82000">
                <a:schemeClr val="bg1">
                  <a:alpha val="0"/>
                </a:schemeClr>
              </a:gs>
            </a:gsLst>
            <a:path path="circle">
              <a:fillToRect l="100000" b="100000"/>
            </a:path>
            <a:tileRect t="-100000" r="-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flipV="1">
            <a:off x="9789966" y="3669466"/>
            <a:ext cx="842568" cy="842568"/>
          </a:xfrm>
          <a:prstGeom prst="rect">
            <a:avLst/>
          </a:prstGeom>
          <a:gradFill>
            <a:gsLst>
              <a:gs pos="25000">
                <a:schemeClr val="accent1">
                  <a:lumMod val="60000"/>
                  <a:lumOff val="40000"/>
                </a:schemeClr>
              </a:gs>
              <a:gs pos="100000">
                <a:schemeClr val="bg1">
                  <a:alpha val="0"/>
                </a:schemeClr>
              </a:gs>
            </a:gsLst>
            <a:path path="circle">
              <a:fillToRect l="100000" b="100000"/>
            </a:path>
            <a:tileRect t="-100000" r="-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3988941" y="1632606"/>
            <a:ext cx="3286383" cy="1107996"/>
          </a:xfrm>
          <a:prstGeom prst="rect">
            <a:avLst/>
          </a:prstGeom>
          <a:noFill/>
          <a:ln>
            <a:noFill/>
          </a:ln>
        </p:spPr>
        <p:txBody>
          <a:bodyPr vert="horz" wrap="square" lIns="91440" tIns="45720" rIns="91440" bIns="45720" rtlCol="0" anchor="b"/>
          <a:lstStyle/>
          <a:p>
            <a:pPr algn="ctr">
              <a:lnSpc>
                <a:spcPct val="100000"/>
              </a:lnSpc>
            </a:pPr>
            <a:r>
              <a:rPr kumimoji="1" lang="en-US" altLang="zh-CN" sz="6600">
                <a:ln w="12700">
                  <a:noFill/>
                </a:ln>
                <a:solidFill>
                  <a:srgbClr val="262626">
                    <a:alpha val="100000"/>
                  </a:srgbClr>
                </a:solidFill>
                <a:latin typeface="OPPOSans H"/>
                <a:ea typeface="OPPOSans H"/>
                <a:cs typeface="OPPOSans H"/>
              </a:rPr>
              <a:t>PART. </a:t>
            </a:r>
            <a:endParaRPr kumimoji="1" lang="zh-CN" altLang="en-US"/>
          </a:p>
        </p:txBody>
      </p:sp>
      <p:sp>
        <p:nvSpPr>
          <p:cNvPr id="20" name="标题 1"/>
          <p:cNvSpPr txBox="1"/>
          <p:nvPr/>
        </p:nvSpPr>
        <p:spPr>
          <a:xfrm>
            <a:off x="6582599" y="823686"/>
            <a:ext cx="1620460" cy="1916916"/>
          </a:xfrm>
          <a:prstGeom prst="rect">
            <a:avLst/>
          </a:prstGeom>
          <a:noFill/>
          <a:ln>
            <a:noFill/>
          </a:ln>
        </p:spPr>
        <p:txBody>
          <a:bodyPr vert="horz" wrap="square" lIns="91440" tIns="45720" rIns="91440" bIns="45720" rtlCol="0" anchor="b"/>
          <a:lstStyle/>
          <a:p>
            <a:pPr algn="ctr">
              <a:lnSpc>
                <a:spcPct val="100000"/>
              </a:lnSpc>
            </a:pPr>
            <a:r>
              <a:rPr kumimoji="1" lang="en-US" altLang="zh-CN" sz="6600">
                <a:ln w="12700">
                  <a:noFill/>
                </a:ln>
                <a:solidFill>
                  <a:srgbClr val="262626">
                    <a:alpha val="100000"/>
                  </a:srgbClr>
                </a:solidFill>
                <a:latin typeface="OPPOSans H"/>
                <a:ea typeface="OPPOSans H"/>
                <a:cs typeface="OPPOSans H"/>
              </a:rPr>
              <a:t>02</a:t>
            </a:r>
            <a:endParaRPr kumimoji="1" lang="zh-CN" altLang="en-US"/>
          </a:p>
        </p:txBody>
      </p:sp>
      <p:sp>
        <p:nvSpPr>
          <p:cNvPr id="21" name="文本框 20">
            <a:extLst>
              <a:ext uri="{FF2B5EF4-FFF2-40B4-BE49-F238E27FC236}">
                <a16:creationId xmlns:a16="http://schemas.microsoft.com/office/drawing/2014/main" id="{0A1099D0-0CF6-803B-128C-CD08A03DCBBB}"/>
              </a:ext>
            </a:extLst>
          </p:cNvPr>
          <p:cNvSpPr txBox="1"/>
          <p:nvPr/>
        </p:nvSpPr>
        <p:spPr>
          <a:xfrm>
            <a:off x="5377354" y="883735"/>
            <a:ext cx="1772991" cy="523220"/>
          </a:xfrm>
          <a:prstGeom prst="rect">
            <a:avLst/>
          </a:prstGeom>
          <a:noFill/>
        </p:spPr>
        <p:txBody>
          <a:bodyPr wrap="square" rtlCol="0">
            <a:spAutoFit/>
          </a:bodyPr>
          <a:lstStyle/>
          <a:p>
            <a:r>
              <a:rPr lang="en-US" altLang="zh-CN" sz="2800" dirty="0">
                <a:solidFill>
                  <a:schemeClr val="bg1"/>
                </a:solidFill>
                <a:latin typeface="Cascadia Mono SemiBold" panose="020B0609020000020004" pitchFamily="49" charset="0"/>
                <a:ea typeface="Cascadia Mono SemiBold" panose="020B0609020000020004" pitchFamily="49" charset="0"/>
                <a:cs typeface="Cascadia Mono SemiBold" panose="020B0609020000020004" pitchFamily="49" charset="0"/>
              </a:rPr>
              <a:t>wisdom</a:t>
            </a:r>
            <a:endParaRPr lang="zh-CN" altLang="en-US" sz="2800" dirty="0">
              <a:solidFill>
                <a:schemeClr val="bg1"/>
              </a:solidFill>
              <a:latin typeface="Cascadia Mono SemiBold" panose="020B0609020000020004" pitchFamily="49" charset="0"/>
              <a:cs typeface="Cascadia Mono SemiBold" panose="020B0609020000020004" pitchFamily="49" charset="0"/>
            </a:endParaRPr>
          </a:p>
        </p:txBody>
      </p:sp>
      <p:sp>
        <p:nvSpPr>
          <p:cNvPr id="22" name="标题 1">
            <a:extLst>
              <a:ext uri="{FF2B5EF4-FFF2-40B4-BE49-F238E27FC236}">
                <a16:creationId xmlns:a16="http://schemas.microsoft.com/office/drawing/2014/main" id="{8B5F1BF3-9815-2F16-2075-F15AE3B61234}"/>
              </a:ext>
            </a:extLst>
          </p:cNvPr>
          <p:cNvSpPr txBox="1"/>
          <p:nvPr/>
        </p:nvSpPr>
        <p:spPr>
          <a:xfrm>
            <a:off x="3597060" y="4618929"/>
            <a:ext cx="5120192" cy="307777"/>
          </a:xfrm>
          <a:prstGeom prst="rect">
            <a:avLst/>
          </a:prstGeom>
          <a:noFill/>
          <a:ln>
            <a:noFill/>
          </a:ln>
        </p:spPr>
        <p:txBody>
          <a:bodyPr vert="horz" wrap="square" lIns="91440" tIns="45720" rIns="91440" bIns="45720" rtlCol="0" anchor="t"/>
          <a:lstStyle/>
          <a:p>
            <a:pPr algn="ctr">
              <a:lnSpc>
                <a:spcPct val="110000"/>
              </a:lnSpc>
            </a:pPr>
            <a:r>
              <a:rPr kumimoji="1" lang="en-US" altLang="zh-CN" sz="2400" dirty="0" err="1">
                <a:solidFill>
                  <a:schemeClr val="bg1"/>
                </a:solidFill>
                <a:latin typeface="HONOR Sans CN Medium" panose="06000200000000000000" pitchFamily="2" charset="-122"/>
                <a:ea typeface="HONOR Sans CN Medium" panose="06000200000000000000" pitchFamily="2" charset="-122"/>
              </a:rPr>
              <a:t>OpenRank</a:t>
            </a:r>
            <a:r>
              <a:rPr kumimoji="1" lang="zh-CN" altLang="en-US" sz="2400" dirty="0">
                <a:solidFill>
                  <a:schemeClr val="bg1"/>
                </a:solidFill>
                <a:latin typeface="HONOR Sans CN Medium" panose="06000200000000000000" pitchFamily="2" charset="-122"/>
                <a:ea typeface="HONOR Sans CN Medium" panose="06000200000000000000" pitchFamily="2" charset="-122"/>
              </a:rPr>
              <a:t>杯</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AFBFC">
                <a:alpha val="100000"/>
              </a:srgbClr>
            </a:gs>
            <a:gs pos="50400">
              <a:schemeClr val="bg1"/>
            </a:gs>
            <a:gs pos="96800">
              <a:srgbClr val="FAFBFC">
                <a:alpha val="100000"/>
              </a:srgbClr>
            </a:gs>
          </a:gsLst>
          <a:lin ang="2700000" scaled="0"/>
        </a:gra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p:cNvPicPr>
            <a:picLocks noChangeAspect="1"/>
          </p:cNvPicPr>
          <p:nvPr/>
        </p:nvPicPr>
        <p:blipFill>
          <a:blip r:embed="rId2">
            <a:alphaModFix/>
          </a:blip>
          <a:srcRect l="36486" r="21876" b="3081"/>
          <a:stretch>
            <a:fillRect/>
          </a:stretch>
        </p:blipFill>
        <p:spPr>
          <a:xfrm>
            <a:off x="5836215" y="2947004"/>
            <a:ext cx="1409496" cy="1406172"/>
          </a:xfrm>
          <a:custGeom>
            <a:avLst/>
            <a:gdLst/>
            <a:ahLst/>
            <a:cxnLst/>
            <a:rect l="l" t="t" r="r" b="b"/>
            <a:pathLst>
              <a:path w="1409496" h="1406172">
                <a:moveTo>
                  <a:pt x="671775" y="0"/>
                </a:moveTo>
                <a:lnTo>
                  <a:pt x="737722" y="0"/>
                </a:lnTo>
                <a:lnTo>
                  <a:pt x="846780" y="10994"/>
                </a:lnTo>
                <a:cubicBezTo>
                  <a:pt x="1167921" y="76709"/>
                  <a:pt x="1409496" y="360855"/>
                  <a:pt x="1409496" y="701424"/>
                </a:cubicBezTo>
                <a:cubicBezTo>
                  <a:pt x="1409496" y="1090646"/>
                  <a:pt x="1093970" y="1406172"/>
                  <a:pt x="704748" y="1406172"/>
                </a:cubicBezTo>
                <a:cubicBezTo>
                  <a:pt x="315527" y="1406172"/>
                  <a:pt x="0" y="1090646"/>
                  <a:pt x="0" y="701424"/>
                </a:cubicBezTo>
                <a:cubicBezTo>
                  <a:pt x="0" y="360855"/>
                  <a:pt x="241575" y="76709"/>
                  <a:pt x="562717" y="10994"/>
                </a:cubicBezTo>
                <a:close/>
              </a:path>
            </a:pathLst>
          </a:custGeom>
          <a:noFill/>
          <a:ln>
            <a:noFill/>
          </a:ln>
        </p:spPr>
      </p:pic>
      <p:pic>
        <p:nvPicPr>
          <p:cNvPr id="4" name="图片 3"/>
          <p:cNvPicPr>
            <a:picLocks noChangeAspect="1"/>
          </p:cNvPicPr>
          <p:nvPr/>
        </p:nvPicPr>
        <p:blipFill>
          <a:blip r:embed="rId3">
            <a:alphaModFix/>
          </a:blip>
          <a:srcRect l="5155" t="38957" r="5155" b="1409"/>
          <a:stretch>
            <a:fillRect/>
          </a:stretch>
        </p:blipFill>
        <p:spPr>
          <a:xfrm>
            <a:off x="5836215" y="1133691"/>
            <a:ext cx="1409496" cy="1409496"/>
          </a:xfrm>
          <a:custGeom>
            <a:avLst/>
            <a:gdLst/>
            <a:ahLst/>
            <a:cxnLst/>
            <a:rect l="l" t="t" r="r" b="b"/>
            <a:pathLst>
              <a:path w="1409496" h="1409496">
                <a:moveTo>
                  <a:pt x="704748" y="0"/>
                </a:moveTo>
                <a:cubicBezTo>
                  <a:pt x="1093970" y="0"/>
                  <a:pt x="1409496" y="315527"/>
                  <a:pt x="1409496" y="704748"/>
                </a:cubicBezTo>
                <a:cubicBezTo>
                  <a:pt x="1409496" y="1093970"/>
                  <a:pt x="1093970" y="1409496"/>
                  <a:pt x="704748" y="1409496"/>
                </a:cubicBezTo>
                <a:cubicBezTo>
                  <a:pt x="315527" y="1409496"/>
                  <a:pt x="0" y="1093970"/>
                  <a:pt x="0" y="704748"/>
                </a:cubicBezTo>
                <a:cubicBezTo>
                  <a:pt x="0" y="315527"/>
                  <a:pt x="315527" y="0"/>
                  <a:pt x="704748" y="0"/>
                </a:cubicBezTo>
                <a:close/>
              </a:path>
            </a:pathLst>
          </a:custGeom>
          <a:noFill/>
          <a:ln>
            <a:noFill/>
          </a:ln>
        </p:spPr>
      </p:pic>
      <p:sp>
        <p:nvSpPr>
          <p:cNvPr id="5" name="标题 1"/>
          <p:cNvSpPr txBox="1"/>
          <p:nvPr/>
        </p:nvSpPr>
        <p:spPr>
          <a:xfrm>
            <a:off x="660400" y="1183930"/>
            <a:ext cx="4611036" cy="5051770"/>
          </a:xfrm>
          <a:custGeom>
            <a:avLst/>
            <a:gdLst>
              <a:gd name="T0" fmla="*/ 592 w 655"/>
              <a:gd name="T1" fmla="*/ 6 h 719"/>
              <a:gd name="T2" fmla="*/ 46 w 655"/>
              <a:gd name="T3" fmla="*/ 105 h 719"/>
              <a:gd name="T4" fmla="*/ 3 w 655"/>
              <a:gd name="T5" fmla="*/ 162 h 719"/>
              <a:gd name="T6" fmla="*/ 37 w 655"/>
              <a:gd name="T7" fmla="*/ 480 h 719"/>
              <a:gd name="T8" fmla="*/ 78 w 655"/>
              <a:gd name="T9" fmla="*/ 525 h 719"/>
              <a:gd name="T10" fmla="*/ 377 w 655"/>
              <a:gd name="T11" fmla="*/ 589 h 719"/>
              <a:gd name="T12" fmla="*/ 341 w 655"/>
              <a:gd name="T13" fmla="*/ 693 h 719"/>
              <a:gd name="T14" fmla="*/ 365 w 655"/>
              <a:gd name="T15" fmla="*/ 708 h 719"/>
              <a:gd name="T16" fmla="*/ 504 w 655"/>
              <a:gd name="T17" fmla="*/ 568 h 719"/>
              <a:gd name="T18" fmla="*/ 506 w 655"/>
              <a:gd name="T19" fmla="*/ 564 h 719"/>
              <a:gd name="T20" fmla="*/ 622 w 655"/>
              <a:gd name="T21" fmla="*/ 451 h 719"/>
              <a:gd name="T22" fmla="*/ 638 w 655"/>
              <a:gd name="T23" fmla="*/ 417 h 719"/>
              <a:gd name="T24" fmla="*/ 653 w 655"/>
              <a:gd name="T25" fmla="*/ 59 h 719"/>
              <a:gd name="T26" fmla="*/ 592 w 655"/>
              <a:gd name="T27" fmla="*/ 6 h 719"/>
            </a:gdLst>
            <a:ahLst/>
            <a:cxnLst/>
            <a:rect l="0" t="0" r="r" b="b"/>
            <a:pathLst>
              <a:path w="655" h="719">
                <a:moveTo>
                  <a:pt x="592" y="6"/>
                </a:moveTo>
                <a:cubicBezTo>
                  <a:pt x="46" y="105"/>
                  <a:pt x="46" y="105"/>
                  <a:pt x="46" y="105"/>
                </a:cubicBezTo>
                <a:cubicBezTo>
                  <a:pt x="19" y="110"/>
                  <a:pt x="0" y="135"/>
                  <a:pt x="3" y="162"/>
                </a:cubicBezTo>
                <a:cubicBezTo>
                  <a:pt x="37" y="480"/>
                  <a:pt x="37" y="480"/>
                  <a:pt x="37" y="480"/>
                </a:cubicBezTo>
                <a:cubicBezTo>
                  <a:pt x="40" y="502"/>
                  <a:pt x="56" y="521"/>
                  <a:pt x="78" y="525"/>
                </a:cubicBezTo>
                <a:cubicBezTo>
                  <a:pt x="377" y="589"/>
                  <a:pt x="377" y="589"/>
                  <a:pt x="377" y="589"/>
                </a:cubicBezTo>
                <a:cubicBezTo>
                  <a:pt x="366" y="619"/>
                  <a:pt x="352" y="660"/>
                  <a:pt x="341" y="693"/>
                </a:cubicBezTo>
                <a:cubicBezTo>
                  <a:pt x="336" y="708"/>
                  <a:pt x="354" y="719"/>
                  <a:pt x="365" y="708"/>
                </a:cubicBezTo>
                <a:cubicBezTo>
                  <a:pt x="504" y="568"/>
                  <a:pt x="504" y="568"/>
                  <a:pt x="504" y="568"/>
                </a:cubicBezTo>
                <a:cubicBezTo>
                  <a:pt x="505" y="567"/>
                  <a:pt x="506" y="566"/>
                  <a:pt x="506" y="564"/>
                </a:cubicBezTo>
                <a:cubicBezTo>
                  <a:pt x="622" y="451"/>
                  <a:pt x="622" y="451"/>
                  <a:pt x="622" y="451"/>
                </a:cubicBezTo>
                <a:cubicBezTo>
                  <a:pt x="631" y="442"/>
                  <a:pt x="637" y="430"/>
                  <a:pt x="638" y="417"/>
                </a:cubicBezTo>
                <a:cubicBezTo>
                  <a:pt x="653" y="59"/>
                  <a:pt x="653" y="59"/>
                  <a:pt x="653" y="59"/>
                </a:cubicBezTo>
                <a:cubicBezTo>
                  <a:pt x="655" y="26"/>
                  <a:pt x="625" y="0"/>
                  <a:pt x="592" y="6"/>
                </a:cubicBezTo>
                <a:close/>
              </a:path>
            </a:pathLst>
          </a:custGeom>
          <a:solidFill>
            <a:schemeClr val="accent1"/>
          </a:solidFill>
          <a:ln w="12700" cap="sq">
            <a:noFill/>
            <a:miter/>
          </a:ln>
          <a:effectLst>
            <a:outerShdw blurRad="254000" sx="102000" sy="102000" algn="ctr" rotWithShape="0">
              <a:schemeClr val="accent1">
                <a:lumMod val="60000"/>
                <a:lumOff val="40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flipH="1" flipV="1">
            <a:off x="4228832" y="1595836"/>
            <a:ext cx="547546" cy="438611"/>
          </a:xfrm>
          <a:custGeom>
            <a:avLst/>
            <a:gdLst>
              <a:gd name="T0" fmla="*/ 41 w 98"/>
              <a:gd name="T1" fmla="*/ 0 h 78"/>
              <a:gd name="T2" fmla="*/ 44 w 98"/>
              <a:gd name="T3" fmla="*/ 4 h 78"/>
              <a:gd name="T4" fmla="*/ 27 w 98"/>
              <a:gd name="T5" fmla="*/ 16 h 78"/>
              <a:gd name="T6" fmla="*/ 21 w 98"/>
              <a:gd name="T7" fmla="*/ 29 h 78"/>
              <a:gd name="T8" fmla="*/ 29 w 98"/>
              <a:gd name="T9" fmla="*/ 37 h 78"/>
              <a:gd name="T10" fmla="*/ 40 w 98"/>
              <a:gd name="T11" fmla="*/ 45 h 78"/>
              <a:gd name="T12" fmla="*/ 43 w 98"/>
              <a:gd name="T13" fmla="*/ 57 h 78"/>
              <a:gd name="T14" fmla="*/ 37 w 98"/>
              <a:gd name="T15" fmla="*/ 72 h 78"/>
              <a:gd name="T16" fmla="*/ 22 w 98"/>
              <a:gd name="T17" fmla="*/ 78 h 78"/>
              <a:gd name="T18" fmla="*/ 6 w 98"/>
              <a:gd name="T19" fmla="*/ 71 h 78"/>
              <a:gd name="T20" fmla="*/ 0 w 98"/>
              <a:gd name="T21" fmla="*/ 50 h 78"/>
              <a:gd name="T22" fmla="*/ 5 w 98"/>
              <a:gd name="T23" fmla="*/ 29 h 78"/>
              <a:gd name="T24" fmla="*/ 19 w 98"/>
              <a:gd name="T25" fmla="*/ 11 h 78"/>
              <a:gd name="T26" fmla="*/ 41 w 98"/>
              <a:gd name="T27" fmla="*/ 0 h 78"/>
              <a:gd name="T28" fmla="*/ 95 w 98"/>
              <a:gd name="T29" fmla="*/ 0 h 78"/>
              <a:gd name="T30" fmla="*/ 98 w 98"/>
              <a:gd name="T31" fmla="*/ 4 h 78"/>
              <a:gd name="T32" fmla="*/ 81 w 98"/>
              <a:gd name="T33" fmla="*/ 16 h 78"/>
              <a:gd name="T34" fmla="*/ 74 w 98"/>
              <a:gd name="T35" fmla="*/ 29 h 78"/>
              <a:gd name="T36" fmla="*/ 82 w 98"/>
              <a:gd name="T37" fmla="*/ 37 h 78"/>
              <a:gd name="T38" fmla="*/ 94 w 98"/>
              <a:gd name="T39" fmla="*/ 45 h 78"/>
              <a:gd name="T40" fmla="*/ 97 w 98"/>
              <a:gd name="T41" fmla="*/ 57 h 78"/>
              <a:gd name="T42" fmla="*/ 91 w 98"/>
              <a:gd name="T43" fmla="*/ 72 h 78"/>
              <a:gd name="T44" fmla="*/ 76 w 98"/>
              <a:gd name="T45" fmla="*/ 78 h 78"/>
              <a:gd name="T46" fmla="*/ 60 w 98"/>
              <a:gd name="T47" fmla="*/ 71 h 78"/>
              <a:gd name="T48" fmla="*/ 54 w 98"/>
              <a:gd name="T49" fmla="*/ 50 h 78"/>
              <a:gd name="T50" fmla="*/ 59 w 98"/>
              <a:gd name="T51" fmla="*/ 29 h 78"/>
              <a:gd name="T52" fmla="*/ 73 w 98"/>
              <a:gd name="T53" fmla="*/ 11 h 78"/>
              <a:gd name="T54" fmla="*/ 95 w 98"/>
              <a:gd name="T55" fmla="*/ 0 h 78"/>
            </a:gdLst>
            <a:ahLst/>
            <a:cxnLst/>
            <a:rect l="0" t="0" r="r" b="b"/>
            <a:pathLst>
              <a:path w="98" h="78">
                <a:moveTo>
                  <a:pt x="41" y="0"/>
                </a:moveTo>
                <a:cubicBezTo>
                  <a:pt x="44" y="4"/>
                  <a:pt x="44" y="4"/>
                  <a:pt x="44" y="4"/>
                </a:cubicBezTo>
                <a:cubicBezTo>
                  <a:pt x="37" y="8"/>
                  <a:pt x="31" y="11"/>
                  <a:pt x="27" y="16"/>
                </a:cubicBezTo>
                <a:cubicBezTo>
                  <a:pt x="23" y="20"/>
                  <a:pt x="21" y="25"/>
                  <a:pt x="21" y="29"/>
                </a:cubicBezTo>
                <a:cubicBezTo>
                  <a:pt x="21" y="31"/>
                  <a:pt x="23" y="34"/>
                  <a:pt x="29" y="37"/>
                </a:cubicBezTo>
                <a:cubicBezTo>
                  <a:pt x="34" y="39"/>
                  <a:pt x="38" y="42"/>
                  <a:pt x="40" y="45"/>
                </a:cubicBezTo>
                <a:cubicBezTo>
                  <a:pt x="42" y="48"/>
                  <a:pt x="43" y="52"/>
                  <a:pt x="43" y="57"/>
                </a:cubicBezTo>
                <a:cubicBezTo>
                  <a:pt x="43" y="63"/>
                  <a:pt x="41" y="68"/>
                  <a:pt x="37" y="72"/>
                </a:cubicBezTo>
                <a:cubicBezTo>
                  <a:pt x="33" y="76"/>
                  <a:pt x="28" y="78"/>
                  <a:pt x="22" y="78"/>
                </a:cubicBezTo>
                <a:cubicBezTo>
                  <a:pt x="16" y="78"/>
                  <a:pt x="10" y="76"/>
                  <a:pt x="6" y="71"/>
                </a:cubicBezTo>
                <a:cubicBezTo>
                  <a:pt x="2" y="65"/>
                  <a:pt x="0" y="59"/>
                  <a:pt x="0" y="50"/>
                </a:cubicBezTo>
                <a:cubicBezTo>
                  <a:pt x="0" y="43"/>
                  <a:pt x="1" y="36"/>
                  <a:pt x="5" y="29"/>
                </a:cubicBezTo>
                <a:cubicBezTo>
                  <a:pt x="8" y="22"/>
                  <a:pt x="13" y="16"/>
                  <a:pt x="19" y="11"/>
                </a:cubicBezTo>
                <a:cubicBezTo>
                  <a:pt x="26" y="6"/>
                  <a:pt x="33" y="2"/>
                  <a:pt x="41" y="0"/>
                </a:cubicBezTo>
                <a:close/>
                <a:moveTo>
                  <a:pt x="95" y="0"/>
                </a:moveTo>
                <a:cubicBezTo>
                  <a:pt x="98" y="4"/>
                  <a:pt x="98" y="4"/>
                  <a:pt x="98" y="4"/>
                </a:cubicBezTo>
                <a:cubicBezTo>
                  <a:pt x="91" y="8"/>
                  <a:pt x="85" y="11"/>
                  <a:pt x="81" y="16"/>
                </a:cubicBezTo>
                <a:cubicBezTo>
                  <a:pt x="77" y="20"/>
                  <a:pt x="74" y="25"/>
                  <a:pt x="74" y="29"/>
                </a:cubicBezTo>
                <a:cubicBezTo>
                  <a:pt x="74" y="31"/>
                  <a:pt x="77" y="34"/>
                  <a:pt x="82" y="37"/>
                </a:cubicBezTo>
                <a:cubicBezTo>
                  <a:pt x="88" y="39"/>
                  <a:pt x="91" y="42"/>
                  <a:pt x="94" y="45"/>
                </a:cubicBezTo>
                <a:cubicBezTo>
                  <a:pt x="96" y="48"/>
                  <a:pt x="97" y="52"/>
                  <a:pt x="97" y="57"/>
                </a:cubicBezTo>
                <a:cubicBezTo>
                  <a:pt x="97" y="63"/>
                  <a:pt x="95" y="68"/>
                  <a:pt x="91" y="72"/>
                </a:cubicBezTo>
                <a:cubicBezTo>
                  <a:pt x="87" y="76"/>
                  <a:pt x="82" y="78"/>
                  <a:pt x="76" y="78"/>
                </a:cubicBezTo>
                <a:cubicBezTo>
                  <a:pt x="69" y="78"/>
                  <a:pt x="64" y="76"/>
                  <a:pt x="60" y="71"/>
                </a:cubicBezTo>
                <a:cubicBezTo>
                  <a:pt x="56" y="65"/>
                  <a:pt x="54" y="59"/>
                  <a:pt x="54" y="50"/>
                </a:cubicBezTo>
                <a:cubicBezTo>
                  <a:pt x="54" y="43"/>
                  <a:pt x="55" y="36"/>
                  <a:pt x="59" y="29"/>
                </a:cubicBezTo>
                <a:cubicBezTo>
                  <a:pt x="62" y="22"/>
                  <a:pt x="67" y="16"/>
                  <a:pt x="73" y="11"/>
                </a:cubicBezTo>
                <a:cubicBezTo>
                  <a:pt x="79" y="6"/>
                  <a:pt x="87" y="2"/>
                  <a:pt x="95" y="0"/>
                </a:cubicBezTo>
                <a:close/>
              </a:path>
            </a:pathLst>
          </a:custGeom>
          <a:solidFill>
            <a:schemeClr val="bg1">
              <a:alpha val="25000"/>
            </a:schemeClr>
          </a:solidFill>
          <a:ln cap="sq">
            <a:noFill/>
          </a:ln>
        </p:spPr>
        <p:txBody>
          <a:bodyPr vert="horz" wrap="square" lIns="91440" tIns="45720" rIns="91440" bIns="45720" rtlCol="0" anchor="t"/>
          <a:lstStyle/>
          <a:p>
            <a:pPr algn="l">
              <a:lnSpc>
                <a:spcPct val="110000"/>
              </a:lnSpc>
            </a:pPr>
            <a:endParaRPr kumimoji="1" lang="zh-CN" altLang="en-US"/>
          </a:p>
        </p:txBody>
      </p:sp>
      <p:sp>
        <p:nvSpPr>
          <p:cNvPr id="7" name="标题 1"/>
          <p:cNvSpPr txBox="1"/>
          <p:nvPr/>
        </p:nvSpPr>
        <p:spPr>
          <a:xfrm>
            <a:off x="1412514" y="2980421"/>
            <a:ext cx="3240000" cy="2143037"/>
          </a:xfrm>
          <a:prstGeom prst="rect">
            <a:avLst/>
          </a:prstGeom>
          <a:noFill/>
          <a:ln>
            <a:noFill/>
          </a:ln>
        </p:spPr>
        <p:txBody>
          <a:bodyPr vert="horz" wrap="square" lIns="0" tIns="0" rIns="0" bIns="0" rtlCol="0" anchor="t"/>
          <a:lstStyle/>
          <a:p>
            <a:pPr algn="l">
              <a:lnSpc>
                <a:spcPct val="150000"/>
              </a:lnSpc>
            </a:pPr>
            <a:r>
              <a:rPr lang="zh-CN" altLang="en-US" sz="2800" b="0" i="0" dirty="0">
                <a:solidFill>
                  <a:schemeClr val="bg1"/>
                </a:solidFill>
                <a:effectLst/>
                <a:latin typeface="HONOR Sans Design Demibold" panose="02000600000000000000" pitchFamily="2" charset="-122"/>
                <a:ea typeface="HONOR Sans Design Demibold" panose="02000600000000000000" pitchFamily="2" charset="-122"/>
              </a:rPr>
              <a:t>数据收集与处理</a:t>
            </a:r>
            <a:r>
              <a:rPr lang="zh-CN" altLang="en-US" sz="2800" b="0" i="0" dirty="0">
                <a:solidFill>
                  <a:schemeClr val="bg1"/>
                </a:solidFill>
                <a:effectLst/>
                <a:latin typeface="HONOR Sans CN Medium" panose="06000200000000000000" pitchFamily="2" charset="-122"/>
                <a:ea typeface="HONOR Sans CN Medium" panose="06000200000000000000" pitchFamily="2" charset="-122"/>
              </a:rPr>
              <a:t>流程</a:t>
            </a:r>
            <a:endParaRPr kumimoji="1" lang="zh-CN" altLang="en-US" sz="2800" dirty="0">
              <a:solidFill>
                <a:schemeClr val="bg1"/>
              </a:solidFill>
              <a:latin typeface="HONOR Sans CN Medium" panose="06000200000000000000" pitchFamily="2" charset="-122"/>
              <a:ea typeface="HONOR Sans CN Medium" panose="06000200000000000000" pitchFamily="2" charset="-122"/>
            </a:endParaRPr>
          </a:p>
        </p:txBody>
      </p:sp>
      <p:cxnSp>
        <p:nvCxnSpPr>
          <p:cNvPr id="8" name="标题 1"/>
          <p:cNvCxnSpPr/>
          <p:nvPr/>
        </p:nvCxnSpPr>
        <p:spPr>
          <a:xfrm>
            <a:off x="1345919" y="4494417"/>
            <a:ext cx="3240000" cy="0"/>
          </a:xfrm>
          <a:prstGeom prst="line">
            <a:avLst/>
          </a:prstGeom>
          <a:noFill/>
          <a:ln w="6350" cap="sq">
            <a:solidFill>
              <a:schemeClr val="bg1"/>
            </a:solidFill>
            <a:miter/>
          </a:ln>
        </p:spPr>
      </p:cxnSp>
      <p:sp>
        <p:nvSpPr>
          <p:cNvPr id="9" name="标题 1"/>
          <p:cNvSpPr txBox="1"/>
          <p:nvPr/>
        </p:nvSpPr>
        <p:spPr>
          <a:xfrm>
            <a:off x="7378900" y="1151736"/>
            <a:ext cx="4140000" cy="1326452"/>
          </a:xfrm>
          <a:prstGeom prst="rect">
            <a:avLst/>
          </a:prstGeom>
          <a:noFill/>
          <a:ln>
            <a:noFill/>
          </a:ln>
        </p:spPr>
        <p:txBody>
          <a:bodyPr vert="horz" wrap="square" lIns="0" tIns="0" rIns="0" bIns="0" rtlCol="0" anchor="ctr"/>
          <a:lstStyle/>
          <a:p>
            <a:pPr algn="l">
              <a:lnSpc>
                <a:spcPct val="130000"/>
              </a:lnSpc>
            </a:pPr>
            <a:r>
              <a:rPr kumimoji="1" lang="en-US" altLang="zh-CN" sz="1400">
                <a:ln w="12700">
                  <a:noFill/>
                </a:ln>
                <a:solidFill>
                  <a:srgbClr val="262626">
                    <a:alpha val="100000"/>
                  </a:srgbClr>
                </a:solidFill>
                <a:latin typeface="Source Han Sans"/>
                <a:ea typeface="Source Han Sans"/>
                <a:cs typeface="Source Han Sans"/>
              </a:rPr>
              <a:t>数据来源：利用opendigger开源工具从GitHub获取漏洞报告与修复记录。</a:t>
            </a:r>
            <a:endParaRPr kumimoji="1" lang="zh-CN" altLang="en-US"/>
          </a:p>
        </p:txBody>
      </p:sp>
      <p:sp>
        <p:nvSpPr>
          <p:cNvPr id="10" name="标题 1"/>
          <p:cNvSpPr txBox="1"/>
          <p:nvPr/>
        </p:nvSpPr>
        <p:spPr>
          <a:xfrm>
            <a:off x="7378900" y="2947006"/>
            <a:ext cx="4140000" cy="1406172"/>
          </a:xfrm>
          <a:prstGeom prst="rect">
            <a:avLst/>
          </a:prstGeom>
          <a:noFill/>
          <a:ln>
            <a:noFill/>
          </a:ln>
        </p:spPr>
        <p:txBody>
          <a:bodyPr vert="horz" wrap="square" lIns="0" tIns="0" rIns="0" bIns="0" rtlCol="0" anchor="ctr"/>
          <a:lstStyle/>
          <a:p>
            <a:pPr algn="l">
              <a:lnSpc>
                <a:spcPct val="130000"/>
              </a:lnSpc>
            </a:pPr>
            <a:r>
              <a:rPr kumimoji="1" lang="en-US" altLang="zh-CN" sz="1400">
                <a:ln w="12700">
                  <a:noFill/>
                </a:ln>
                <a:solidFill>
                  <a:srgbClr val="262626">
                    <a:alpha val="100000"/>
                  </a:srgbClr>
                </a:solidFill>
                <a:latin typeface="Source Han Sans"/>
                <a:ea typeface="Source Han Sans"/>
                <a:cs typeface="Source Han Sans"/>
              </a:rPr>
              <a:t>数据处理：处理了github数据格式，包括清洗缺失数据、填补缺失值，并进行数据标准化，以确保数据的统一性与可分析性。</a:t>
            </a:r>
            <a:endParaRPr kumimoji="1" lang="zh-CN" altLang="en-US"/>
          </a:p>
        </p:txBody>
      </p:sp>
      <p:pic>
        <p:nvPicPr>
          <p:cNvPr id="11" name="图片 10"/>
          <p:cNvPicPr>
            <a:picLocks noChangeAspect="1"/>
          </p:cNvPicPr>
          <p:nvPr/>
        </p:nvPicPr>
        <p:blipFill>
          <a:blip r:embed="rId2">
            <a:alphaModFix/>
          </a:blip>
          <a:srcRect l="7659" t="19947" r="65984" b="18703"/>
          <a:stretch>
            <a:fillRect/>
          </a:stretch>
        </p:blipFill>
        <p:spPr>
          <a:xfrm>
            <a:off x="5836215" y="4706270"/>
            <a:ext cx="1409496" cy="1406172"/>
          </a:xfrm>
          <a:custGeom>
            <a:avLst/>
            <a:gdLst/>
            <a:ahLst/>
            <a:cxnLst/>
            <a:rect l="l" t="t" r="r" b="b"/>
            <a:pathLst>
              <a:path w="1409496" h="1406172">
                <a:moveTo>
                  <a:pt x="671775" y="0"/>
                </a:moveTo>
                <a:lnTo>
                  <a:pt x="737722" y="0"/>
                </a:lnTo>
                <a:lnTo>
                  <a:pt x="846780" y="10994"/>
                </a:lnTo>
                <a:cubicBezTo>
                  <a:pt x="1167921" y="76709"/>
                  <a:pt x="1409496" y="360855"/>
                  <a:pt x="1409496" y="701424"/>
                </a:cubicBezTo>
                <a:cubicBezTo>
                  <a:pt x="1409496" y="1090646"/>
                  <a:pt x="1093970" y="1406172"/>
                  <a:pt x="704748" y="1406172"/>
                </a:cubicBezTo>
                <a:cubicBezTo>
                  <a:pt x="315527" y="1406172"/>
                  <a:pt x="0" y="1090646"/>
                  <a:pt x="0" y="701424"/>
                </a:cubicBezTo>
                <a:cubicBezTo>
                  <a:pt x="0" y="360855"/>
                  <a:pt x="241575" y="76709"/>
                  <a:pt x="562717" y="10994"/>
                </a:cubicBezTo>
                <a:close/>
              </a:path>
            </a:pathLst>
          </a:custGeom>
          <a:noFill/>
          <a:ln>
            <a:noFill/>
          </a:ln>
        </p:spPr>
      </p:pic>
      <p:sp>
        <p:nvSpPr>
          <p:cNvPr id="12" name="标题 1"/>
          <p:cNvSpPr txBox="1"/>
          <p:nvPr/>
        </p:nvSpPr>
        <p:spPr>
          <a:xfrm>
            <a:off x="7378900" y="4706271"/>
            <a:ext cx="4140000" cy="1406172"/>
          </a:xfrm>
          <a:prstGeom prst="rect">
            <a:avLst/>
          </a:prstGeom>
          <a:noFill/>
          <a:ln>
            <a:noFill/>
          </a:ln>
        </p:spPr>
        <p:txBody>
          <a:bodyPr vert="horz" wrap="square" lIns="0" tIns="0" rIns="0" bIns="0" rtlCol="0" anchor="ctr"/>
          <a:lstStyle/>
          <a:p>
            <a:pPr algn="l">
              <a:lnSpc>
                <a:spcPct val="130000"/>
              </a:lnSpc>
            </a:pPr>
            <a:r>
              <a:rPr kumimoji="1" lang="en-US" altLang="zh-CN" sz="1400">
                <a:ln w="12700">
                  <a:noFill/>
                </a:ln>
                <a:solidFill>
                  <a:srgbClr val="262626">
                    <a:alpha val="100000"/>
                  </a:srgbClr>
                </a:solidFill>
                <a:latin typeface="Source Han Sans"/>
                <a:ea typeface="Source Han Sans"/>
                <a:cs typeface="Source Han Sans"/>
              </a:rPr>
              <a:t>数据规模：包含github top300项目的2022全年和2023年1- 3月数据。</a:t>
            </a:r>
            <a:endParaRPr kumimoji="1" lang="zh-CN" altLang="en-US"/>
          </a:p>
        </p:txBody>
      </p:sp>
      <p:sp>
        <p:nvSpPr>
          <p:cNvPr id="13" name="标题 1"/>
          <p:cNvSpPr txBox="1"/>
          <p:nvPr/>
        </p:nvSpPr>
        <p:spPr>
          <a:xfrm>
            <a:off x="305555" y="424640"/>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800323" y="490037"/>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数据采集与清洗</a:t>
            </a:r>
            <a:endParaRPr kumimoji="1" lang="zh-CN" altLang="en-US"/>
          </a:p>
        </p:txBody>
      </p:sp>
      <p:sp>
        <p:nvSpPr>
          <p:cNvPr id="15" name="标题 1"/>
          <p:cNvSpPr txBox="1"/>
          <p:nvPr/>
        </p:nvSpPr>
        <p:spPr>
          <a:xfrm flipH="1">
            <a:off x="87715" y="421863"/>
            <a:ext cx="570705" cy="570705"/>
          </a:xfrm>
          <a:prstGeom prst="snip2DiagRect">
            <a:avLst>
              <a:gd name="adj1" fmla="val 0"/>
              <a:gd name="adj2" fmla="val 40820"/>
            </a:avLst>
          </a:prstGeom>
          <a:gradFill>
            <a:gsLst>
              <a:gs pos="0">
                <a:schemeClr val="accent1"/>
              </a:gs>
              <a:gs pos="8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AFBFC">
                <a:alpha val="100000"/>
              </a:srgbClr>
            </a:gs>
            <a:gs pos="50400">
              <a:schemeClr val="bg1"/>
            </a:gs>
            <a:gs pos="96800">
              <a:srgbClr val="FAFBFC">
                <a:alpha val="100000"/>
              </a:srgbClr>
            </a:gs>
          </a:gsLst>
          <a:lin ang="2700000" scaled="0"/>
        </a:gra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p:cNvPicPr>
            <a:picLocks noChangeAspect="1"/>
          </p:cNvPicPr>
          <p:nvPr/>
        </p:nvPicPr>
        <p:blipFill>
          <a:blip r:embed="rId2">
            <a:alphaModFix/>
          </a:blip>
          <a:srcRect l="27972" r="27972"/>
          <a:stretch>
            <a:fillRect/>
          </a:stretch>
        </p:blipFill>
        <p:spPr>
          <a:xfrm>
            <a:off x="660400" y="1803400"/>
            <a:ext cx="2875280" cy="3657600"/>
          </a:xfrm>
          <a:custGeom>
            <a:avLst/>
            <a:gdLst/>
            <a:ahLst/>
            <a:cxnLst/>
            <a:rect l="l" t="t" r="r" b="b"/>
            <a:pathLst>
              <a:path w="2875280" h="3657600">
                <a:moveTo>
                  <a:pt x="120158" y="0"/>
                </a:moveTo>
                <a:lnTo>
                  <a:pt x="2755122" y="0"/>
                </a:lnTo>
                <a:cubicBezTo>
                  <a:pt x="2821483" y="0"/>
                  <a:pt x="2875280" y="53797"/>
                  <a:pt x="2875280" y="120158"/>
                </a:cubicBezTo>
                <a:lnTo>
                  <a:pt x="2875280" y="3537442"/>
                </a:lnTo>
                <a:cubicBezTo>
                  <a:pt x="2875280" y="3603803"/>
                  <a:pt x="2821483" y="3657600"/>
                  <a:pt x="2755122" y="3657600"/>
                </a:cubicBezTo>
                <a:lnTo>
                  <a:pt x="120158" y="3657600"/>
                </a:lnTo>
                <a:cubicBezTo>
                  <a:pt x="53797" y="3657600"/>
                  <a:pt x="0" y="3603803"/>
                  <a:pt x="0" y="3537442"/>
                </a:cubicBezTo>
                <a:lnTo>
                  <a:pt x="0" y="120158"/>
                </a:lnTo>
                <a:cubicBezTo>
                  <a:pt x="0" y="53797"/>
                  <a:pt x="53797" y="0"/>
                  <a:pt x="120158" y="0"/>
                </a:cubicBezTo>
                <a:close/>
              </a:path>
            </a:pathLst>
          </a:custGeom>
          <a:noFill/>
          <a:ln>
            <a:noFill/>
          </a:ln>
        </p:spPr>
      </p:pic>
      <p:sp>
        <p:nvSpPr>
          <p:cNvPr id="4" name="标题 1"/>
          <p:cNvSpPr txBox="1"/>
          <p:nvPr/>
        </p:nvSpPr>
        <p:spPr>
          <a:xfrm>
            <a:off x="3131820" y="3533140"/>
            <a:ext cx="8328660" cy="1737360"/>
          </a:xfrm>
          <a:prstGeom prst="roundRect">
            <a:avLst>
              <a:gd name="adj" fmla="val 4179"/>
            </a:avLst>
          </a:prstGeom>
          <a:solidFill>
            <a:schemeClr val="accent1"/>
          </a:solidFill>
          <a:ln w="12700" cap="sq">
            <a:noFill/>
            <a:miter/>
          </a:ln>
          <a:effectLst>
            <a:outerShdw blurRad="241300" sx="102000" sy="102000" algn="ctr" rotWithShape="0">
              <a:srgbClr val="000000">
                <a:alpha val="7000"/>
              </a:srgb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3750310" y="2070100"/>
            <a:ext cx="303530" cy="303530"/>
          </a:xfrm>
          <a:prstGeom prst="ellipse">
            <a:avLst/>
          </a:prstGeom>
          <a:solidFill>
            <a:schemeClr val="accent2"/>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3885920" y="2481581"/>
            <a:ext cx="7345960" cy="746759"/>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a:ea typeface="Source Han Sans"/>
                <a:cs typeface="Source Han Sans"/>
              </a:rPr>
              <a:t>模型选择：使用ARIMA与LSTM模型进行漏洞修复时间的预测。通过历史漏洞修复数据构建时序模型，预测未来修复时间，帮助团队合理安排资源。</a:t>
            </a:r>
            <a:endParaRPr kumimoji="1" lang="zh-CN" altLang="en-US"/>
          </a:p>
        </p:txBody>
      </p:sp>
      <p:sp>
        <p:nvSpPr>
          <p:cNvPr id="7" name="标题 1"/>
          <p:cNvSpPr txBox="1"/>
          <p:nvPr/>
        </p:nvSpPr>
        <p:spPr>
          <a:xfrm>
            <a:off x="3885920" y="2156093"/>
            <a:ext cx="7345960" cy="338554"/>
          </a:xfrm>
          <a:prstGeom prst="rect">
            <a:avLst/>
          </a:prstGeom>
          <a:noFill/>
          <a:ln>
            <a:noFill/>
          </a:ln>
        </p:spPr>
        <p:txBody>
          <a:bodyPr vert="horz" wrap="square" lIns="0" tIns="0" rIns="0" bIns="0" rtlCol="0" anchor="ctr"/>
          <a:lstStyle/>
          <a:p>
            <a:pPr algn="l">
              <a:lnSpc>
                <a:spcPct val="100000"/>
              </a:lnSpc>
            </a:pPr>
            <a:r>
              <a:rPr kumimoji="1" lang="en-US" altLang="zh-CN" sz="1600" dirty="0">
                <a:ln w="12700">
                  <a:noFill/>
                </a:ln>
                <a:solidFill>
                  <a:srgbClr val="262626">
                    <a:alpha val="100000"/>
                  </a:srgbClr>
                </a:solidFill>
                <a:latin typeface="Source Han Sans CN Bold"/>
                <a:ea typeface="Source Han Sans CN Bold"/>
                <a:cs typeface="Source Han Sans CN Bold"/>
              </a:rPr>
              <a:t> </a:t>
            </a:r>
            <a:r>
              <a:rPr kumimoji="1" lang="en-US" altLang="zh-CN" sz="1600" dirty="0" err="1">
                <a:ln w="12700">
                  <a:noFill/>
                </a:ln>
                <a:solidFill>
                  <a:srgbClr val="262626">
                    <a:alpha val="100000"/>
                  </a:srgbClr>
                </a:solidFill>
                <a:latin typeface="Source Han Sans CN Bold"/>
                <a:ea typeface="Source Han Sans CN Bold"/>
                <a:cs typeface="Source Han Sans CN Bold"/>
              </a:rPr>
              <a:t>时序建模</a:t>
            </a:r>
            <a:endParaRPr kumimoji="1" lang="zh-CN" altLang="en-US" dirty="0"/>
          </a:p>
        </p:txBody>
      </p:sp>
      <p:sp>
        <p:nvSpPr>
          <p:cNvPr id="8" name="标题 1"/>
          <p:cNvSpPr txBox="1"/>
          <p:nvPr/>
        </p:nvSpPr>
        <p:spPr>
          <a:xfrm>
            <a:off x="3131820" y="3495040"/>
            <a:ext cx="8328660" cy="1737360"/>
          </a:xfrm>
          <a:prstGeom prst="roundRect">
            <a:avLst>
              <a:gd name="adj" fmla="val 4179"/>
            </a:avLst>
          </a:prstGeom>
          <a:solidFill>
            <a:schemeClr val="bg1"/>
          </a:solidFill>
          <a:ln w="12700" cap="sq">
            <a:noFill/>
            <a:miter/>
          </a:ln>
          <a:effectLst>
            <a:outerShdw blurRad="254000" dist="38100" dir="16200000" sx="96000" sy="96000"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3369310" y="3738880"/>
            <a:ext cx="303530" cy="303530"/>
          </a:xfrm>
          <a:prstGeom prst="ellipse">
            <a:avLst/>
          </a:prstGeom>
          <a:solidFill>
            <a:schemeClr val="accent1">
              <a:lumMod val="60000"/>
              <a:lumOff val="40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3504920" y="4150361"/>
            <a:ext cx="7726960" cy="746759"/>
          </a:xfrm>
          <a:prstGeom prst="rect">
            <a:avLst/>
          </a:prstGeom>
          <a:noFill/>
          <a:ln>
            <a:noFill/>
          </a:ln>
        </p:spPr>
        <p:txBody>
          <a:bodyPr vert="horz" wrap="square" lIns="0" tIns="0" rIns="0" bIns="0" rtlCol="0" anchor="t"/>
          <a:lstStyle/>
          <a:p>
            <a:pPr algn="l">
              <a:lnSpc>
                <a:spcPct val="150000"/>
              </a:lnSpc>
            </a:pPr>
            <a:r>
              <a:rPr kumimoji="1" lang="en-US" altLang="zh-CN" sz="1022">
                <a:ln w="12700">
                  <a:noFill/>
                </a:ln>
                <a:solidFill>
                  <a:srgbClr val="000000">
                    <a:alpha val="100000"/>
                  </a:srgbClr>
                </a:solidFill>
                <a:latin typeface="Source Han Sans"/>
                <a:ea typeface="Source Han Sans"/>
                <a:cs typeface="Source Han Sans"/>
              </a:rPr>
              <a:t>模型应用：利用XGBoost与随机森林模型，对漏洞的修复优先级进行分类，分析哪些因素（如漏洞类型、团队能力、修复人员）影响修复效率。
模型训练：使用多种机器学习算法进行模型训练与性能调优，选择最佳模型进行最终部署。</a:t>
            </a:r>
            <a:endParaRPr kumimoji="1" lang="zh-CN" altLang="en-US"/>
          </a:p>
        </p:txBody>
      </p:sp>
      <p:sp>
        <p:nvSpPr>
          <p:cNvPr id="11" name="标题 1"/>
          <p:cNvSpPr txBox="1"/>
          <p:nvPr/>
        </p:nvSpPr>
        <p:spPr>
          <a:xfrm>
            <a:off x="3504920" y="3824873"/>
            <a:ext cx="7726960" cy="338554"/>
          </a:xfrm>
          <a:prstGeom prst="rect">
            <a:avLst/>
          </a:prstGeom>
          <a:noFill/>
          <a:ln>
            <a:noFill/>
          </a:ln>
        </p:spPr>
        <p:txBody>
          <a:bodyPr vert="horz" wrap="square" lIns="0" tIns="0" rIns="0" bIns="0" rtlCol="0" anchor="ctr"/>
          <a:lstStyle/>
          <a:p>
            <a:pPr algn="l">
              <a:lnSpc>
                <a:spcPct val="100000"/>
              </a:lnSpc>
            </a:pPr>
            <a:r>
              <a:rPr kumimoji="1" lang="en-US" altLang="zh-CN" sz="1600" dirty="0">
                <a:ln w="12700">
                  <a:noFill/>
                </a:ln>
                <a:solidFill>
                  <a:srgbClr val="262626">
                    <a:alpha val="100000"/>
                  </a:srgbClr>
                </a:solidFill>
                <a:latin typeface="Source Han Sans CN Bold"/>
                <a:ea typeface="Source Han Sans CN Bold"/>
                <a:cs typeface="Source Han Sans CN Bold"/>
              </a:rPr>
              <a:t> </a:t>
            </a:r>
            <a:r>
              <a:rPr kumimoji="1" lang="en-US" altLang="zh-CN" sz="1600" dirty="0" err="1">
                <a:ln w="12700">
                  <a:noFill/>
                </a:ln>
                <a:solidFill>
                  <a:srgbClr val="262626">
                    <a:alpha val="100000"/>
                  </a:srgbClr>
                </a:solidFill>
                <a:latin typeface="Source Han Sans CN Bold"/>
                <a:ea typeface="Source Han Sans CN Bold"/>
                <a:cs typeface="Source Han Sans CN Bold"/>
              </a:rPr>
              <a:t>机器学习</a:t>
            </a:r>
            <a:endParaRPr kumimoji="1" lang="zh-CN" altLang="en-US" dirty="0"/>
          </a:p>
        </p:txBody>
      </p:sp>
      <p:sp>
        <p:nvSpPr>
          <p:cNvPr id="12" name="标题 1"/>
          <p:cNvSpPr txBox="1"/>
          <p:nvPr/>
        </p:nvSpPr>
        <p:spPr>
          <a:xfrm>
            <a:off x="11222764" y="3624580"/>
            <a:ext cx="97790" cy="97790"/>
          </a:xfrm>
          <a:prstGeom prst="ellipse">
            <a:avLst/>
          </a:prstGeom>
          <a:solidFill>
            <a:schemeClr val="accent1"/>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305555" y="424640"/>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800323" y="490037"/>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时序数据分析与机器学习</a:t>
            </a:r>
            <a:endParaRPr kumimoji="1" lang="zh-CN" altLang="en-US"/>
          </a:p>
        </p:txBody>
      </p:sp>
      <p:sp>
        <p:nvSpPr>
          <p:cNvPr id="15" name="标题 1"/>
          <p:cNvSpPr txBox="1"/>
          <p:nvPr/>
        </p:nvSpPr>
        <p:spPr>
          <a:xfrm flipH="1">
            <a:off x="87715" y="421863"/>
            <a:ext cx="570705" cy="570705"/>
          </a:xfrm>
          <a:prstGeom prst="snip2DiagRect">
            <a:avLst>
              <a:gd name="adj1" fmla="val 0"/>
              <a:gd name="adj2" fmla="val 40820"/>
            </a:avLst>
          </a:prstGeom>
          <a:gradFill>
            <a:gsLst>
              <a:gs pos="0">
                <a:schemeClr val="accent1"/>
              </a:gs>
              <a:gs pos="8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AFBFC">
                <a:alpha val="100000"/>
              </a:srgbClr>
            </a:gs>
            <a:gs pos="50400">
              <a:schemeClr val="bg1"/>
            </a:gs>
            <a:gs pos="96800">
              <a:srgbClr val="FAFBFC">
                <a:alpha val="100000"/>
              </a:srgbClr>
            </a:gs>
          </a:gsLst>
          <a:lin ang="2700000" scaled="0"/>
        </a:gra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864569" y="1518773"/>
            <a:ext cx="7997315" cy="1380888"/>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3154068" y="2105024"/>
            <a:ext cx="7277494" cy="771963"/>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动态修复顺序：基于机器学习的修复优先级预测，为开发人员提供动态的修复顺序推荐，确保最紧急的漏洞最先处理。</a:t>
            </a:r>
            <a:endParaRPr kumimoji="1" lang="zh-CN" altLang="en-US"/>
          </a:p>
        </p:txBody>
      </p:sp>
      <p:sp>
        <p:nvSpPr>
          <p:cNvPr id="5" name="标题 1"/>
          <p:cNvSpPr txBox="1"/>
          <p:nvPr/>
        </p:nvSpPr>
        <p:spPr>
          <a:xfrm>
            <a:off x="3154067" y="1692627"/>
            <a:ext cx="7277494" cy="412397"/>
          </a:xfrm>
          <a:prstGeom prst="rect">
            <a:avLst/>
          </a:prstGeom>
          <a:noFill/>
          <a:ln cap="sq">
            <a:noFill/>
          </a:ln>
        </p:spPr>
        <p:txBody>
          <a:bodyPr vert="horz" wrap="square" lIns="0" tIns="0" rIns="0" bIns="0" rtlCol="0" anchor="b"/>
          <a:lstStyle/>
          <a:p>
            <a:pPr algn="l">
              <a:lnSpc>
                <a:spcPct val="130000"/>
              </a:lnSpc>
            </a:pPr>
            <a:r>
              <a:rPr kumimoji="1" lang="en-US" altLang="zh-CN" sz="1600" dirty="0">
                <a:ln w="12700">
                  <a:noFill/>
                </a:ln>
                <a:solidFill>
                  <a:srgbClr val="2C75FF">
                    <a:alpha val="100000"/>
                  </a:srgbClr>
                </a:solidFill>
                <a:latin typeface="Source Han Sans CN Bold"/>
                <a:ea typeface="Source Han Sans CN Bold"/>
                <a:cs typeface="Source Han Sans CN Bold"/>
              </a:rPr>
              <a:t> </a:t>
            </a:r>
            <a:r>
              <a:rPr kumimoji="1" lang="en-US" altLang="zh-CN" sz="1600" dirty="0" err="1">
                <a:ln w="12700">
                  <a:noFill/>
                </a:ln>
                <a:solidFill>
                  <a:srgbClr val="2C75FF">
                    <a:alpha val="100000"/>
                  </a:srgbClr>
                </a:solidFill>
                <a:latin typeface="Source Han Sans CN Bold"/>
                <a:ea typeface="Source Han Sans CN Bold"/>
                <a:cs typeface="Source Han Sans CN Bold"/>
              </a:rPr>
              <a:t>优先级排序</a:t>
            </a:r>
            <a:endParaRPr kumimoji="1" lang="zh-CN" altLang="en-US" dirty="0"/>
          </a:p>
        </p:txBody>
      </p:sp>
      <p:pic>
        <p:nvPicPr>
          <p:cNvPr id="6" name="图片 5"/>
          <p:cNvPicPr>
            <a:picLocks noChangeAspect="1"/>
          </p:cNvPicPr>
          <p:nvPr/>
        </p:nvPicPr>
        <p:blipFill>
          <a:blip r:embed="rId2">
            <a:alphaModFix/>
          </a:blip>
          <a:srcRect l="26836" t="3821" r="14209" b="3713"/>
          <a:stretch>
            <a:fillRect/>
          </a:stretch>
        </p:blipFill>
        <p:spPr>
          <a:xfrm>
            <a:off x="1127367" y="1229054"/>
            <a:ext cx="1872753" cy="1960327"/>
          </a:xfrm>
          <a:custGeom>
            <a:avLst/>
            <a:gdLst/>
            <a:ahLst/>
            <a:cxnLst/>
            <a:rect l="l" t="t" r="r" b="b"/>
            <a:pathLst>
              <a:path w="1872753" h="1960327">
                <a:moveTo>
                  <a:pt x="0" y="0"/>
                </a:moveTo>
                <a:lnTo>
                  <a:pt x="1872753" y="0"/>
                </a:lnTo>
                <a:lnTo>
                  <a:pt x="1872753" y="1960327"/>
                </a:lnTo>
                <a:lnTo>
                  <a:pt x="0" y="1960327"/>
                </a:lnTo>
                <a:close/>
              </a:path>
            </a:pathLst>
          </a:custGeom>
          <a:noFill/>
          <a:ln>
            <a:noFill/>
          </a:ln>
        </p:spPr>
      </p:pic>
      <p:sp>
        <p:nvSpPr>
          <p:cNvPr id="7" name="标题 1"/>
          <p:cNvSpPr txBox="1"/>
          <p:nvPr/>
        </p:nvSpPr>
        <p:spPr>
          <a:xfrm>
            <a:off x="10585510" y="2588023"/>
            <a:ext cx="466423" cy="450927"/>
          </a:xfrm>
          <a:prstGeom prst="rect">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10688700" y="2693207"/>
            <a:ext cx="260044" cy="240559"/>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a:off x="2864569" y="3924235"/>
            <a:ext cx="7997315" cy="1380888"/>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3154068" y="4510486"/>
            <a:ext cx="7277494" cy="771963"/>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自动修复方案：根据历史修复案例，系统能够自动提供修复方案，包括可能的修复路径与依赖，减轻开发人员决策负担。</a:t>
            </a:r>
            <a:endParaRPr kumimoji="1" lang="zh-CN" altLang="en-US"/>
          </a:p>
        </p:txBody>
      </p:sp>
      <p:sp>
        <p:nvSpPr>
          <p:cNvPr id="11" name="标题 1"/>
          <p:cNvSpPr txBox="1"/>
          <p:nvPr/>
        </p:nvSpPr>
        <p:spPr>
          <a:xfrm>
            <a:off x="3154067" y="4098089"/>
            <a:ext cx="7277494" cy="412397"/>
          </a:xfrm>
          <a:prstGeom prst="rect">
            <a:avLst/>
          </a:prstGeom>
          <a:noFill/>
          <a:ln cap="sq">
            <a:noFill/>
          </a:ln>
        </p:spPr>
        <p:txBody>
          <a:bodyPr vert="horz" wrap="square" lIns="0" tIns="0" rIns="0" bIns="0" rtlCol="0" anchor="b"/>
          <a:lstStyle/>
          <a:p>
            <a:pPr algn="l">
              <a:lnSpc>
                <a:spcPct val="130000"/>
              </a:lnSpc>
            </a:pPr>
            <a:r>
              <a:rPr kumimoji="1" lang="en-US" altLang="zh-CN" sz="1600" dirty="0">
                <a:ln w="12700">
                  <a:noFill/>
                </a:ln>
                <a:solidFill>
                  <a:srgbClr val="2C75FF">
                    <a:alpha val="100000"/>
                  </a:srgbClr>
                </a:solidFill>
                <a:latin typeface="Source Han Sans CN Bold"/>
                <a:ea typeface="Source Han Sans CN Bold"/>
                <a:cs typeface="Source Han Sans CN Bold"/>
              </a:rPr>
              <a:t> </a:t>
            </a:r>
            <a:r>
              <a:rPr kumimoji="1" lang="en-US" altLang="zh-CN" sz="1600" dirty="0" err="1">
                <a:ln w="12700">
                  <a:noFill/>
                </a:ln>
                <a:solidFill>
                  <a:srgbClr val="2C75FF">
                    <a:alpha val="100000"/>
                  </a:srgbClr>
                </a:solidFill>
                <a:latin typeface="Source Han Sans CN Bold"/>
                <a:ea typeface="Source Han Sans CN Bold"/>
                <a:cs typeface="Source Han Sans CN Bold"/>
              </a:rPr>
              <a:t>智能修复建议</a:t>
            </a:r>
            <a:endParaRPr kumimoji="1" lang="zh-CN" altLang="en-US" dirty="0"/>
          </a:p>
        </p:txBody>
      </p:sp>
      <p:pic>
        <p:nvPicPr>
          <p:cNvPr id="12" name="图片 11"/>
          <p:cNvPicPr>
            <a:picLocks noChangeAspect="1"/>
          </p:cNvPicPr>
          <p:nvPr/>
        </p:nvPicPr>
        <p:blipFill>
          <a:blip r:embed="rId2">
            <a:alphaModFix/>
          </a:blip>
          <a:srcRect l="26836" t="3821" r="14209" b="3713"/>
          <a:stretch>
            <a:fillRect/>
          </a:stretch>
        </p:blipFill>
        <p:spPr>
          <a:xfrm>
            <a:off x="1127367" y="3634516"/>
            <a:ext cx="1872753" cy="1960327"/>
          </a:xfrm>
          <a:custGeom>
            <a:avLst/>
            <a:gdLst/>
            <a:ahLst/>
            <a:cxnLst/>
            <a:rect l="l" t="t" r="r" b="b"/>
            <a:pathLst>
              <a:path w="1872753" h="1960327">
                <a:moveTo>
                  <a:pt x="0" y="0"/>
                </a:moveTo>
                <a:lnTo>
                  <a:pt x="1872753" y="0"/>
                </a:lnTo>
                <a:lnTo>
                  <a:pt x="1872753" y="1960327"/>
                </a:lnTo>
                <a:lnTo>
                  <a:pt x="0" y="1960327"/>
                </a:lnTo>
                <a:close/>
              </a:path>
            </a:pathLst>
          </a:custGeom>
          <a:noFill/>
          <a:ln>
            <a:noFill/>
          </a:ln>
        </p:spPr>
      </p:pic>
      <p:sp>
        <p:nvSpPr>
          <p:cNvPr id="13" name="标题 1"/>
          <p:cNvSpPr txBox="1"/>
          <p:nvPr/>
        </p:nvSpPr>
        <p:spPr>
          <a:xfrm>
            <a:off x="10585510" y="4993485"/>
            <a:ext cx="466423" cy="450927"/>
          </a:xfrm>
          <a:prstGeom prst="rect">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10688700" y="5098669"/>
            <a:ext cx="260044" cy="240559"/>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5" name="标题 1"/>
          <p:cNvSpPr txBox="1"/>
          <p:nvPr/>
        </p:nvSpPr>
        <p:spPr>
          <a:xfrm>
            <a:off x="305555" y="424640"/>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800323" y="490037"/>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漏洞修复优化</a:t>
            </a:r>
            <a:endParaRPr kumimoji="1" lang="zh-CN" altLang="en-US"/>
          </a:p>
        </p:txBody>
      </p:sp>
      <p:sp>
        <p:nvSpPr>
          <p:cNvPr id="17" name="标题 1"/>
          <p:cNvSpPr txBox="1"/>
          <p:nvPr/>
        </p:nvSpPr>
        <p:spPr>
          <a:xfrm flipH="1">
            <a:off x="87715" y="421863"/>
            <a:ext cx="570705" cy="570705"/>
          </a:xfrm>
          <a:prstGeom prst="snip2DiagRect">
            <a:avLst>
              <a:gd name="adj1" fmla="val 0"/>
              <a:gd name="adj2" fmla="val 40820"/>
            </a:avLst>
          </a:prstGeom>
          <a:gradFill>
            <a:gsLst>
              <a:gs pos="0">
                <a:schemeClr val="accent1"/>
              </a:gs>
              <a:gs pos="8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AFBFC">
                <a:alpha val="100000"/>
              </a:srgbClr>
            </a:gs>
            <a:gs pos="50400">
              <a:schemeClr val="bg1"/>
            </a:gs>
            <a:gs pos="96800">
              <a:srgbClr val="FAFBFC">
                <a:alpha val="100000"/>
              </a:srgbClr>
            </a:gs>
          </a:gsLst>
          <a:lin ang="2700000" scaled="0"/>
        </a:gra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81568" y="1617859"/>
            <a:ext cx="5124270" cy="4511479"/>
          </a:xfrm>
          <a:prstGeom prst="roundRect">
            <a:avLst>
              <a:gd name="adj" fmla="val 3193"/>
            </a:avLst>
          </a:prstGeom>
          <a:solidFill>
            <a:schemeClr val="bg1"/>
          </a:solidFill>
          <a:ln w="9525" cap="sq">
            <a:solidFill>
              <a:schemeClr val="accent1"/>
            </a:solidFill>
            <a:miter/>
          </a:ln>
        </p:spPr>
        <p:txBody>
          <a:bodyPr vert="horz" wrap="square" lIns="91440" tIns="45720" rIns="91440" bIns="45720" rtlCol="0" anchor="ctr"/>
          <a:lstStyle/>
          <a:p>
            <a:pPr algn="ctr">
              <a:lnSpc>
                <a:spcPct val="100000"/>
              </a:lnSpc>
            </a:pPr>
            <a:endParaRPr kumimoji="1" lang="zh-CN" altLang="en-US"/>
          </a:p>
        </p:txBody>
      </p:sp>
      <p:sp>
        <p:nvSpPr>
          <p:cNvPr id="4" name="标题 1"/>
          <p:cNvSpPr txBox="1"/>
          <p:nvPr/>
        </p:nvSpPr>
        <p:spPr>
          <a:xfrm>
            <a:off x="957704" y="2338648"/>
            <a:ext cx="4571999" cy="440154"/>
          </a:xfrm>
          <a:prstGeom prst="rect">
            <a:avLst/>
          </a:prstGeom>
          <a:noFill/>
          <a:ln>
            <a:noFill/>
          </a:ln>
        </p:spPr>
        <p:txBody>
          <a:bodyPr vert="horz" wrap="square" lIns="91440" tIns="45720" rIns="91440" bIns="45720" rtlCol="0" anchor="ctr"/>
          <a:lstStyle/>
          <a:p>
            <a:pPr algn="ctr">
              <a:lnSpc>
                <a:spcPct val="100000"/>
              </a:lnSpc>
            </a:pPr>
            <a:r>
              <a:rPr kumimoji="1" lang="en-US" altLang="zh-CN" sz="1600" dirty="0">
                <a:ln w="12700">
                  <a:noFill/>
                </a:ln>
                <a:solidFill>
                  <a:srgbClr val="2C75FF">
                    <a:alpha val="100000"/>
                  </a:srgbClr>
                </a:solidFill>
                <a:latin typeface="Source Han Sans CN Bold"/>
                <a:ea typeface="Source Han Sans CN Bold"/>
                <a:cs typeface="Source Han Sans CN Bold"/>
              </a:rPr>
              <a:t> </a:t>
            </a:r>
            <a:r>
              <a:rPr kumimoji="1" lang="en-US" altLang="zh-CN" sz="1600" dirty="0" err="1">
                <a:ln w="12700">
                  <a:noFill/>
                </a:ln>
                <a:solidFill>
                  <a:srgbClr val="2C75FF">
                    <a:alpha val="100000"/>
                  </a:srgbClr>
                </a:solidFill>
                <a:latin typeface="Source Han Sans CN Bold"/>
                <a:ea typeface="Source Han Sans CN Bold"/>
                <a:cs typeface="Source Han Sans CN Bold"/>
              </a:rPr>
              <a:t>实时仪表盘</a:t>
            </a:r>
            <a:endParaRPr kumimoji="1" lang="zh-CN" altLang="en-US" dirty="0"/>
          </a:p>
        </p:txBody>
      </p:sp>
      <p:sp>
        <p:nvSpPr>
          <p:cNvPr id="5" name="标题 1"/>
          <p:cNvSpPr txBox="1"/>
          <p:nvPr/>
        </p:nvSpPr>
        <p:spPr>
          <a:xfrm>
            <a:off x="957703" y="2802284"/>
            <a:ext cx="4572000" cy="3168210"/>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仪表盘设计：设计并实现了一个实时更新的漏洞修复进度仪表盘，展示漏洞响应时间、修复进度、团队工作负载等关键指标。</a:t>
            </a:r>
            <a:endParaRPr kumimoji="1" lang="zh-CN" altLang="en-US"/>
          </a:p>
        </p:txBody>
      </p:sp>
      <p:sp>
        <p:nvSpPr>
          <p:cNvPr id="6" name="标题 1"/>
          <p:cNvSpPr txBox="1"/>
          <p:nvPr/>
        </p:nvSpPr>
        <p:spPr>
          <a:xfrm>
            <a:off x="2742712" y="1130300"/>
            <a:ext cx="1001982" cy="1001982"/>
          </a:xfrm>
          <a:prstGeom prst="ellipse">
            <a:avLst/>
          </a:prstGeom>
          <a:solidFill>
            <a:schemeClr val="accent1"/>
          </a:solidFill>
          <a:ln w="76200" cap="flat">
            <a:solidFill>
              <a:schemeClr val="accent1">
                <a:lumMod val="20000"/>
                <a:lumOff val="80000"/>
              </a:schemeClr>
            </a:solidFill>
            <a:miter/>
          </a:ln>
          <a:effectLst/>
        </p:spPr>
        <p:txBody>
          <a:bodyPr vert="horz" wrap="square" lIns="91440" tIns="45720" rIns="91440" bIns="45720" rtlCol="0" anchor="ctr"/>
          <a:lstStyle/>
          <a:p>
            <a:pPr algn="ctr">
              <a:lnSpc>
                <a:spcPct val="100000"/>
              </a:lnSpc>
            </a:pPr>
            <a:endParaRPr kumimoji="1" lang="zh-CN" altLang="en-US"/>
          </a:p>
        </p:txBody>
      </p:sp>
      <p:sp>
        <p:nvSpPr>
          <p:cNvPr id="7" name="标题 1"/>
          <p:cNvSpPr txBox="1"/>
          <p:nvPr/>
        </p:nvSpPr>
        <p:spPr>
          <a:xfrm flipH="1" flipV="1">
            <a:off x="3023316" y="1418014"/>
            <a:ext cx="440775" cy="426554"/>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8" name="标题 1"/>
          <p:cNvSpPr txBox="1"/>
          <p:nvPr/>
        </p:nvSpPr>
        <p:spPr>
          <a:xfrm>
            <a:off x="6394922" y="1617859"/>
            <a:ext cx="5124270" cy="4511479"/>
          </a:xfrm>
          <a:prstGeom prst="roundRect">
            <a:avLst>
              <a:gd name="adj" fmla="val 3193"/>
            </a:avLst>
          </a:prstGeom>
          <a:solidFill>
            <a:schemeClr val="bg1"/>
          </a:solidFill>
          <a:ln w="9525" cap="sq">
            <a:solidFill>
              <a:schemeClr val="accent2"/>
            </a:solidFill>
            <a:miter/>
          </a:ln>
        </p:spPr>
        <p:txBody>
          <a:bodyPr vert="horz" wrap="square" lIns="91440" tIns="45720" rIns="91440" bIns="45720" rtlCol="0" anchor="ctr"/>
          <a:lstStyle/>
          <a:p>
            <a:pPr algn="ctr">
              <a:lnSpc>
                <a:spcPct val="100000"/>
              </a:lnSpc>
            </a:pPr>
            <a:endParaRPr kumimoji="1" lang="zh-CN" altLang="en-US"/>
          </a:p>
        </p:txBody>
      </p:sp>
      <p:sp>
        <p:nvSpPr>
          <p:cNvPr id="9" name="标题 1"/>
          <p:cNvSpPr txBox="1"/>
          <p:nvPr/>
        </p:nvSpPr>
        <p:spPr>
          <a:xfrm>
            <a:off x="6671058" y="2338648"/>
            <a:ext cx="4571999" cy="440154"/>
          </a:xfrm>
          <a:prstGeom prst="rect">
            <a:avLst/>
          </a:prstGeom>
          <a:noFill/>
          <a:ln>
            <a:noFill/>
          </a:ln>
        </p:spPr>
        <p:txBody>
          <a:bodyPr vert="horz" wrap="square" lIns="91440" tIns="45720" rIns="91440" bIns="45720" rtlCol="0" anchor="ctr"/>
          <a:lstStyle/>
          <a:p>
            <a:pPr algn="ctr">
              <a:lnSpc>
                <a:spcPct val="100000"/>
              </a:lnSpc>
            </a:pPr>
            <a:r>
              <a:rPr kumimoji="1" lang="en-US" altLang="zh-CN" sz="1600" dirty="0">
                <a:ln w="12700">
                  <a:noFill/>
                </a:ln>
                <a:solidFill>
                  <a:srgbClr val="2C75FF">
                    <a:alpha val="100000"/>
                  </a:srgbClr>
                </a:solidFill>
                <a:latin typeface="Source Han Sans CN Bold"/>
                <a:ea typeface="Source Han Sans CN Bold"/>
                <a:cs typeface="Source Han Sans CN Bold"/>
              </a:rPr>
              <a:t> </a:t>
            </a:r>
            <a:r>
              <a:rPr kumimoji="1" lang="en-US" altLang="zh-CN" sz="1600" dirty="0" err="1">
                <a:ln w="12700">
                  <a:noFill/>
                </a:ln>
                <a:solidFill>
                  <a:srgbClr val="2C75FF">
                    <a:alpha val="100000"/>
                  </a:srgbClr>
                </a:solidFill>
                <a:latin typeface="Source Han Sans CN Bold"/>
                <a:ea typeface="Source Han Sans CN Bold"/>
                <a:cs typeface="Source Han Sans CN Bold"/>
              </a:rPr>
              <a:t>数据展示</a:t>
            </a:r>
            <a:endParaRPr kumimoji="1" lang="zh-CN" altLang="en-US" dirty="0"/>
          </a:p>
        </p:txBody>
      </p:sp>
      <p:sp>
        <p:nvSpPr>
          <p:cNvPr id="10" name="标题 1"/>
          <p:cNvSpPr txBox="1"/>
          <p:nvPr/>
        </p:nvSpPr>
        <p:spPr>
          <a:xfrm>
            <a:off x="6671057" y="2802284"/>
            <a:ext cx="4572000" cy="3168210"/>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交互式图表：使用PowerBI与Grafana创建交互式图表，支持开发团队实时查看漏洞修复的状态和未来趋势。</a:t>
            </a:r>
            <a:endParaRPr kumimoji="1" lang="zh-CN" altLang="en-US"/>
          </a:p>
        </p:txBody>
      </p:sp>
      <p:sp>
        <p:nvSpPr>
          <p:cNvPr id="11" name="标题 1"/>
          <p:cNvSpPr txBox="1"/>
          <p:nvPr/>
        </p:nvSpPr>
        <p:spPr>
          <a:xfrm>
            <a:off x="8456066" y="1130300"/>
            <a:ext cx="1001982" cy="1001982"/>
          </a:xfrm>
          <a:prstGeom prst="ellipse">
            <a:avLst/>
          </a:prstGeom>
          <a:solidFill>
            <a:schemeClr val="accent2"/>
          </a:solidFill>
          <a:ln w="76200" cap="flat">
            <a:solidFill>
              <a:schemeClr val="accent2">
                <a:lumMod val="20000"/>
                <a:lumOff val="80000"/>
              </a:schemeClr>
            </a:solidFill>
            <a:miter/>
          </a:ln>
          <a:effectLst/>
        </p:spPr>
        <p:txBody>
          <a:bodyPr vert="horz" wrap="square" lIns="91440" tIns="45720" rIns="91440" bIns="45720" rtlCol="0" anchor="ctr"/>
          <a:lstStyle/>
          <a:p>
            <a:pPr algn="ctr">
              <a:lnSpc>
                <a:spcPct val="100000"/>
              </a:lnSpc>
            </a:pPr>
            <a:endParaRPr kumimoji="1" lang="zh-CN" altLang="en-US"/>
          </a:p>
        </p:txBody>
      </p:sp>
      <p:sp>
        <p:nvSpPr>
          <p:cNvPr id="12" name="标题 1"/>
          <p:cNvSpPr txBox="1"/>
          <p:nvPr/>
        </p:nvSpPr>
        <p:spPr>
          <a:xfrm>
            <a:off x="8721812" y="1418014"/>
            <a:ext cx="470491" cy="426554"/>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3" name="标题 1"/>
          <p:cNvSpPr txBox="1"/>
          <p:nvPr/>
        </p:nvSpPr>
        <p:spPr>
          <a:xfrm>
            <a:off x="305555" y="424640"/>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800323" y="490037"/>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可视化展示</a:t>
            </a:r>
            <a:endParaRPr kumimoji="1" lang="zh-CN" altLang="en-US"/>
          </a:p>
        </p:txBody>
      </p:sp>
      <p:sp>
        <p:nvSpPr>
          <p:cNvPr id="15" name="标题 1"/>
          <p:cNvSpPr txBox="1"/>
          <p:nvPr/>
        </p:nvSpPr>
        <p:spPr>
          <a:xfrm flipH="1">
            <a:off x="87715" y="421863"/>
            <a:ext cx="570705" cy="570705"/>
          </a:xfrm>
          <a:prstGeom prst="snip2DiagRect">
            <a:avLst>
              <a:gd name="adj1" fmla="val 0"/>
              <a:gd name="adj2" fmla="val 40820"/>
            </a:avLst>
          </a:prstGeom>
          <a:gradFill>
            <a:gsLst>
              <a:gs pos="0">
                <a:schemeClr val="accent1"/>
              </a:gs>
              <a:gs pos="8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2C75FF"/>
      </a:accent1>
      <a:accent2>
        <a:srgbClr val="2C75FF"/>
      </a:accent2>
      <a:accent3>
        <a:srgbClr val="2C75FF"/>
      </a:accent3>
      <a:accent4>
        <a:srgbClr val="2C75FF"/>
      </a:accent4>
      <a:accent5>
        <a:srgbClr val="1AB897"/>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521</Words>
  <Application>Microsoft Office PowerPoint</Application>
  <PresentationFormat>宽屏</PresentationFormat>
  <Paragraphs>150</Paragraphs>
  <Slides>25</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25</vt:i4>
      </vt:variant>
    </vt:vector>
  </HeadingPairs>
  <TitlesOfParts>
    <vt:vector size="36" baseType="lpstr">
      <vt:lpstr>Cascadia Mono SemiBold</vt:lpstr>
      <vt:lpstr>Source Han Sans</vt:lpstr>
      <vt:lpstr>HONOR Sans Design Demibold</vt:lpstr>
      <vt:lpstr>HONOR Sans CN Medium</vt:lpstr>
      <vt:lpstr>Arial</vt:lpstr>
      <vt:lpstr>OPPOSans H</vt:lpstr>
      <vt:lpstr>Source Han Sans CN Bold</vt:lpstr>
      <vt:lpstr>HelloFont WenYiHei</vt:lpstr>
      <vt:lpstr>OPPOSans R</vt:lpstr>
      <vt:lpstr>OPPOSans B</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jia sun</cp:lastModifiedBy>
  <cp:revision>2</cp:revision>
  <dcterms:modified xsi:type="dcterms:W3CDTF">2024-12-16T10:57:49Z</dcterms:modified>
</cp:coreProperties>
</file>